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9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1" r:id="rId37"/>
    <p:sldId id="293" r:id="rId38"/>
    <p:sldId id="294" r:id="rId39"/>
    <p:sldId id="295" r:id="rId40"/>
    <p:sldId id="298"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lowing" initials="" lastIdx="2" clrIdx="0"/>
  <p:cmAuthor id="1" name="Marta" initials="MP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76574" cy="512762"/>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1139" y="0"/>
            <a:ext cx="3076574" cy="512762"/>
          </a:xfrm>
          <a:prstGeom prst="rect">
            <a:avLst/>
          </a:prstGeom>
          <a:noFill/>
          <a:ln>
            <a:noFill/>
          </a:ln>
        </p:spPr>
        <p:txBody>
          <a:bodyPr lIns="91425" tIns="91425" rIns="91425" bIns="91425" anchor="t" anchorCtr="0"/>
          <a:lstStyle>
            <a:lvl1pPr marL="0" marR="0" lvl="0" indent="0" algn="r"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90600" y="766762"/>
            <a:ext cx="5118100" cy="3838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9614" y="4862514"/>
            <a:ext cx="5680075" cy="460533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720264"/>
            <a:ext cx="3076574" cy="5127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1139" y="9720264"/>
            <a:ext cx="3076574" cy="512762"/>
          </a:xfrm>
          <a:prstGeom prst="rect">
            <a:avLst/>
          </a:prstGeom>
          <a:noFill/>
          <a:ln>
            <a:noFill/>
          </a:ln>
        </p:spPr>
        <p:txBody>
          <a:bodyPr lIns="91475" tIns="45725" rIns="91475" bIns="45725"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t>‹#›</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9396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dirty="0"/>
          </a:p>
        </p:txBody>
      </p:sp>
      <p:sp>
        <p:nvSpPr>
          <p:cNvPr id="264" name="Shape 26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17" name="Shape 31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24" name="Shape 32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51" name="Shape 351"/>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92" name="Shape 39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08" name="Shape 40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48" name="Shape 448"/>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dirty="0"/>
          </a:p>
        </p:txBody>
      </p:sp>
      <p:sp>
        <p:nvSpPr>
          <p:cNvPr id="112" name="Shape 112"/>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09614" y="4862514"/>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38113" y="766763"/>
            <a:ext cx="6823075" cy="3838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3"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1"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1" y="4589464"/>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1"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90" y="457200"/>
            <a:ext cx="3932236"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20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90" y="2057400"/>
            <a:ext cx="3932236"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90" y="457200"/>
            <a:ext cx="3932236"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20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90" y="2057400"/>
            <a:ext cx="3932236"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1"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199" y="6356351"/>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1" y="63563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1"/>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census.gov/data/tables/time-series/demo/income-poverty/historical-poverty-thresholds.html"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89" name="Shape 89"/>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90" name="Shape 90"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91" name="Shape 91"/>
          <p:cNvSpPr txBox="1">
            <a:spLocks noGrp="1"/>
          </p:cNvSpPr>
          <p:nvPr>
            <p:ph type="ctrTitle"/>
          </p:nvPr>
        </p:nvSpPr>
        <p:spPr>
          <a:xfrm>
            <a:off x="1757647" y="4504192"/>
            <a:ext cx="8686800" cy="448442"/>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700" b="1" i="0" u="none" strike="noStrike" cap="none" dirty="0">
                <a:solidFill>
                  <a:schemeClr val="dk1"/>
                </a:solidFill>
                <a:latin typeface="Calibri" panose="020F0502020204030204" pitchFamily="34" charset="0"/>
                <a:sym typeface="Calibri"/>
              </a:rPr>
              <a:t>a project by:</a:t>
            </a:r>
          </a:p>
        </p:txBody>
      </p:sp>
      <p:pic>
        <p:nvPicPr>
          <p:cNvPr id="92" name="Shape 92"/>
          <p:cNvPicPr preferRelativeResize="0"/>
          <p:nvPr/>
        </p:nvPicPr>
        <p:blipFill rotWithShape="1">
          <a:blip r:embed="rId5">
            <a:alphaModFix/>
          </a:blip>
          <a:srcRect/>
          <a:stretch/>
        </p:blipFill>
        <p:spPr>
          <a:xfrm>
            <a:off x="3649730" y="-110604"/>
            <a:ext cx="4892539" cy="3297438"/>
          </a:xfrm>
          <a:prstGeom prst="rect">
            <a:avLst/>
          </a:prstGeom>
          <a:noFill/>
          <a:ln>
            <a:noFill/>
          </a:ln>
        </p:spPr>
      </p:pic>
      <p:sp>
        <p:nvSpPr>
          <p:cNvPr id="93" name="Shape 93"/>
          <p:cNvSpPr txBox="1"/>
          <p:nvPr/>
        </p:nvSpPr>
        <p:spPr>
          <a:xfrm>
            <a:off x="7788164" y="2642632"/>
            <a:ext cx="2743199" cy="14249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dk1"/>
                </a:solidFill>
                <a:latin typeface="Calibri" panose="020F0502020204030204" pitchFamily="34" charset="0"/>
                <a:ea typeface="Calibri"/>
                <a:cs typeface="Calibri"/>
                <a:sym typeface="Calibri"/>
              </a:rPr>
              <a:t>PILOT PROJECT</a:t>
            </a:r>
          </a:p>
          <a:p>
            <a:pPr marL="0" marR="0" lvl="0" indent="0" algn="r" rtl="0">
              <a:spcBef>
                <a:spcPts val="0"/>
              </a:spcBef>
              <a:buSzPct val="25000"/>
              <a:buNone/>
            </a:pPr>
            <a:r>
              <a:rPr lang="en-US" sz="1800" b="1" dirty="0">
                <a:solidFill>
                  <a:schemeClr val="dk1"/>
                </a:solidFill>
                <a:latin typeface="Calibri" panose="020F0502020204030204" pitchFamily="34" charset="0"/>
                <a:ea typeface="Calibri"/>
                <a:cs typeface="Calibri"/>
                <a:sym typeface="Calibri"/>
              </a:rPr>
              <a:t>June-August,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838201" y="2292824"/>
            <a:ext cx="10515599" cy="3938114"/>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Through our pilot project, ICGC had the opportunity to apply the principles of the MEP in a small study area. </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pilot served to inform and resolve the collection, production and analysis that can be done in order to more efficiently achieve the SDGs.</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It will also be used as a reference to provide a hands-on experience to ICGC itself, governments, communities and users.</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pilot project was accomplished </a:t>
            </a:r>
            <a:r>
              <a:rPr lang="en-US" sz="1800" dirty="0">
                <a:latin typeface="Calibri" panose="020F0502020204030204" pitchFamily="34" charset="0"/>
              </a:rPr>
              <a:t>over</a:t>
            </a:r>
            <a:r>
              <a:rPr lang="en-US" sz="1800" b="0" i="0" u="none" strike="noStrike" cap="none" dirty="0">
                <a:solidFill>
                  <a:schemeClr val="dk1"/>
                </a:solidFill>
                <a:latin typeface="Calibri" panose="020F0502020204030204" pitchFamily="34" charset="0"/>
                <a:sym typeface="Calibri"/>
              </a:rPr>
              <a:t> 3 months, from June to August 2016.</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0" marR="0" lvl="0" indent="0" algn="just" rtl="0">
              <a:lnSpc>
                <a:spcPct val="100000"/>
              </a:lnSpc>
              <a:spcBef>
                <a:spcPts val="1000"/>
              </a:spcBef>
              <a:spcAft>
                <a:spcPts val="0"/>
              </a:spcAft>
              <a:buClr>
                <a:schemeClr val="accent6"/>
              </a:buClr>
              <a:buSzPct val="25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p:txBody>
      </p:sp>
      <p:pic>
        <p:nvPicPr>
          <p:cNvPr id="160" name="Shape 160"/>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61" name="Shape 161"/>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2" name="Shape 162"/>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2" end="2"/>
                                            </p:txEl>
                                          </p:spTgt>
                                        </p:tgtEl>
                                        <p:attrNameLst>
                                          <p:attrName>style.visibility</p:attrName>
                                        </p:attrNameLst>
                                      </p:cBhvr>
                                      <p:to>
                                        <p:strVal val="visible"/>
                                      </p:to>
                                    </p:set>
                                    <p:animEffect transition="in" filter="fade">
                                      <p:cBhvr>
                                        <p:cTn id="12" dur="1000"/>
                                        <p:tgtEl>
                                          <p:spTgt spid="1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4" end="4"/>
                                            </p:txEl>
                                          </p:spTgt>
                                        </p:tgtEl>
                                        <p:attrNameLst>
                                          <p:attrName>style.visibility</p:attrName>
                                        </p:attrNameLst>
                                      </p:cBhvr>
                                      <p:to>
                                        <p:strVal val="visible"/>
                                      </p:to>
                                    </p:set>
                                    <p:animEffect transition="in" filter="fade">
                                      <p:cBhvr>
                                        <p:cTn id="17" dur="1000"/>
                                        <p:tgtEl>
                                          <p:spTgt spid="1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6" end="6"/>
                                            </p:txEl>
                                          </p:spTgt>
                                        </p:tgtEl>
                                        <p:attrNameLst>
                                          <p:attrName>style.visibility</p:attrName>
                                        </p:attrNameLst>
                                      </p:cBhvr>
                                      <p:to>
                                        <p:strVal val="visible"/>
                                      </p:to>
                                    </p:set>
                                    <p:animEffect transition="in" filter="fade">
                                      <p:cBhvr>
                                        <p:cTn id="22" dur="1000"/>
                                        <p:tgtEl>
                                          <p:spTgt spid="1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1"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200" b="1" i="0" u="none" strike="noStrike" cap="none">
                <a:solidFill>
                  <a:schemeClr val="lt1"/>
                </a:solidFill>
                <a:latin typeface="Calibri"/>
                <a:ea typeface="Calibri"/>
                <a:cs typeface="Calibri"/>
                <a:sym typeface="Calibri"/>
              </a:rPr>
              <a:t>Geographic Information Systems (GIS)</a:t>
            </a:r>
            <a:br>
              <a:rPr lang="en-US" sz="4200" b="0" i="0" u="none" strike="noStrike" cap="none">
                <a:solidFill>
                  <a:schemeClr val="lt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168" name="Shape 168"/>
          <p:cNvSpPr/>
          <p:nvPr/>
        </p:nvSpPr>
        <p:spPr>
          <a:xfrm rot="-5400000">
            <a:off x="5181833" y="-4705118"/>
            <a:ext cx="638177" cy="1100090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9" name="Shape 169"/>
          <p:cNvSpPr txBox="1"/>
          <p:nvPr/>
        </p:nvSpPr>
        <p:spPr>
          <a:xfrm>
            <a:off x="257174" y="220579"/>
            <a:ext cx="10744201"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dirty="0">
                <a:solidFill>
                  <a:schemeClr val="lt1"/>
                </a:solidFill>
                <a:latin typeface="Calibri" panose="020F0502020204030204" pitchFamily="34" charset="0"/>
                <a:ea typeface="Calibri"/>
                <a:cs typeface="Calibri"/>
                <a:sym typeface="Calibri"/>
              </a:rPr>
              <a:t>STUDY AREA: NEW YORK CITY. QUEENS BOROUGH</a:t>
            </a:r>
          </a:p>
        </p:txBody>
      </p:sp>
      <p:pic>
        <p:nvPicPr>
          <p:cNvPr id="170" name="Shape 170"/>
          <p:cNvPicPr preferRelativeResize="0"/>
          <p:nvPr/>
        </p:nvPicPr>
        <p:blipFill rotWithShape="1">
          <a:blip r:embed="rId3">
            <a:alphaModFix/>
          </a:blip>
          <a:srcRect l="30169" t="27227" r="21727" b="9829"/>
          <a:stretch/>
        </p:blipFill>
        <p:spPr>
          <a:xfrm>
            <a:off x="2862943" y="1556657"/>
            <a:ext cx="7532913" cy="5143689"/>
          </a:xfrm>
          <a:prstGeom prst="rect">
            <a:avLst/>
          </a:prstGeom>
          <a:noFill/>
          <a:ln>
            <a:noFill/>
          </a:ln>
        </p:spPr>
      </p:pic>
      <p:sp>
        <p:nvSpPr>
          <p:cNvPr id="171" name="Shape 171"/>
          <p:cNvSpPr txBox="1"/>
          <p:nvPr/>
        </p:nvSpPr>
        <p:spPr>
          <a:xfrm>
            <a:off x="10082059" y="6218453"/>
            <a:ext cx="1749972" cy="73914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dk1"/>
                </a:solidFill>
                <a:latin typeface="Calibri"/>
                <a:ea typeface="Calibri"/>
                <a:cs typeface="Calibri"/>
                <a:sym typeface="Calibri"/>
              </a:rPr>
              <a:t>NYC Boroughs.</a:t>
            </a:r>
          </a:p>
          <a:p>
            <a:pPr marL="0" marR="0" lvl="0" indent="0" algn="r" rtl="0">
              <a:spcBef>
                <a:spcPts val="0"/>
              </a:spcBef>
              <a:buSzPct val="25000"/>
              <a:buNone/>
            </a:pPr>
            <a:r>
              <a:rPr lang="en-US" sz="1200">
                <a:solidFill>
                  <a:schemeClr val="dk1"/>
                </a:solidFill>
                <a:latin typeface="Calibri"/>
                <a:ea typeface="Calibri"/>
                <a:cs typeface="Calibri"/>
                <a:sym typeface="Calibri"/>
              </a:rPr>
              <a:t>Source: NYC OpenData</a:t>
            </a:r>
          </a:p>
        </p:txBody>
      </p:sp>
      <p:sp>
        <p:nvSpPr>
          <p:cNvPr id="172" name="Shape 172"/>
          <p:cNvSpPr/>
          <p:nvPr/>
        </p:nvSpPr>
        <p:spPr>
          <a:xfrm>
            <a:off x="257174" y="1309667"/>
            <a:ext cx="6829426" cy="49398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buSzPct val="25000"/>
              <a:buNone/>
            </a:pPr>
            <a:r>
              <a:rPr lang="en-US" sz="1800" dirty="0">
                <a:solidFill>
                  <a:schemeClr val="dk1"/>
                </a:solidFill>
                <a:latin typeface="Calibri" panose="020F0502020204030204" pitchFamily="34" charset="0"/>
                <a:ea typeface="Calibri"/>
                <a:cs typeface="Calibri"/>
                <a:sym typeface="Calibri"/>
              </a:rPr>
              <a:t>The pilot was carried out in the Borough of Queens in New York City.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xEl>
                                              <p:pRg st="0" end="0"/>
                                            </p:txEl>
                                          </p:spTgt>
                                        </p:tgtEl>
                                        <p:attrNameLst>
                                          <p:attrName>style.visibility</p:attrName>
                                        </p:attrNameLst>
                                      </p:cBhvr>
                                      <p:to>
                                        <p:strVal val="visible"/>
                                      </p:to>
                                    </p:set>
                                    <p:animEffect transition="in" filter="fade">
                                      <p:cBhvr>
                                        <p:cTn id="10" dur="1000"/>
                                        <p:tgtEl>
                                          <p:spTgt spid="17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1">
                                            <p:txEl>
                                              <p:pRg st="1" end="1"/>
                                            </p:txEl>
                                          </p:spTgt>
                                        </p:tgtEl>
                                        <p:attrNameLst>
                                          <p:attrName>style.visibility</p:attrName>
                                        </p:attrNameLst>
                                      </p:cBhvr>
                                      <p:to>
                                        <p:strVal val="visible"/>
                                      </p:to>
                                    </p:set>
                                    <p:animEffect transition="in" filter="fade">
                                      <p:cBhvr>
                                        <p:cTn id="13" dur="1000"/>
                                        <p:tgtEl>
                                          <p:spTgt spid="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1"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200" b="1" i="0" u="none" strike="noStrike" cap="none">
                <a:solidFill>
                  <a:schemeClr val="lt1"/>
                </a:solidFill>
                <a:latin typeface="Calibri"/>
                <a:ea typeface="Calibri"/>
                <a:cs typeface="Calibri"/>
                <a:sym typeface="Calibri"/>
              </a:rPr>
              <a:t>Geographic Information Systems (GIS)</a:t>
            </a:r>
            <a:br>
              <a:rPr lang="en-US" sz="4200" b="0" i="0" u="none" strike="noStrike" cap="none">
                <a:solidFill>
                  <a:schemeClr val="lt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178" name="Shape 178"/>
          <p:cNvSpPr/>
          <p:nvPr/>
        </p:nvSpPr>
        <p:spPr>
          <a:xfrm rot="-5400000">
            <a:off x="5181833" y="-4705117"/>
            <a:ext cx="638177" cy="1100090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9" name="Shape 179"/>
          <p:cNvSpPr txBox="1"/>
          <p:nvPr/>
        </p:nvSpPr>
        <p:spPr>
          <a:xfrm>
            <a:off x="609600" y="220579"/>
            <a:ext cx="10744201"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dirty="0">
                <a:solidFill>
                  <a:schemeClr val="lt1"/>
                </a:solidFill>
                <a:latin typeface="Calibri" panose="020F0502020204030204" pitchFamily="34" charset="0"/>
                <a:ea typeface="Calibri"/>
                <a:cs typeface="Calibri"/>
                <a:sym typeface="Calibri"/>
              </a:rPr>
              <a:t>GEOGRAPHIC LEVEL: ZIP CODE AREAS</a:t>
            </a:r>
          </a:p>
        </p:txBody>
      </p:sp>
      <p:pic>
        <p:nvPicPr>
          <p:cNvPr id="180" name="Shape 180"/>
          <p:cNvPicPr preferRelativeResize="0"/>
          <p:nvPr/>
        </p:nvPicPr>
        <p:blipFill rotWithShape="1">
          <a:blip r:embed="rId3">
            <a:alphaModFix/>
          </a:blip>
          <a:srcRect l="27263" t="23190" r="34396" b="6782"/>
          <a:stretch/>
        </p:blipFill>
        <p:spPr>
          <a:xfrm>
            <a:off x="914400" y="1114425"/>
            <a:ext cx="5716456" cy="5564398"/>
          </a:xfrm>
          <a:prstGeom prst="rect">
            <a:avLst/>
          </a:prstGeom>
          <a:noFill/>
          <a:ln>
            <a:noFill/>
          </a:ln>
        </p:spPr>
      </p:pic>
      <p:sp>
        <p:nvSpPr>
          <p:cNvPr id="181" name="Shape 181"/>
          <p:cNvSpPr txBox="1"/>
          <p:nvPr/>
        </p:nvSpPr>
        <p:spPr>
          <a:xfrm>
            <a:off x="8776146" y="6165494"/>
            <a:ext cx="2948153" cy="73913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dk1"/>
                </a:solidFill>
                <a:latin typeface="Calibri"/>
                <a:ea typeface="Calibri"/>
                <a:cs typeface="Calibri"/>
                <a:sym typeface="Calibri"/>
              </a:rPr>
              <a:t>Queens Borough. ZIP Code Tabulation Areas</a:t>
            </a:r>
          </a:p>
          <a:p>
            <a:pPr marL="0" marR="0" lvl="0" indent="0" algn="r" rtl="0">
              <a:spcBef>
                <a:spcPts val="0"/>
              </a:spcBef>
              <a:buSzPct val="25000"/>
              <a:buNone/>
            </a:pPr>
            <a:r>
              <a:rPr lang="en-US" sz="1200">
                <a:solidFill>
                  <a:schemeClr val="dk1"/>
                </a:solidFill>
                <a:latin typeface="Calibri"/>
                <a:ea typeface="Calibri"/>
                <a:cs typeface="Calibri"/>
                <a:sym typeface="Calibri"/>
              </a:rPr>
              <a:t>Source: NYC OpenData</a:t>
            </a:r>
          </a:p>
        </p:txBody>
      </p:sp>
      <p:sp>
        <p:nvSpPr>
          <p:cNvPr id="182" name="Shape 182"/>
          <p:cNvSpPr/>
          <p:nvPr/>
        </p:nvSpPr>
        <p:spPr>
          <a:xfrm>
            <a:off x="5867400" y="1386216"/>
            <a:ext cx="6006151" cy="942648"/>
          </a:xfrm>
          <a:prstGeom prst="rect">
            <a:avLst/>
          </a:prstGeom>
          <a:noFill/>
          <a:ln>
            <a:noFill/>
          </a:ln>
        </p:spPr>
        <p:txBody>
          <a:bodyPr lIns="91425" tIns="45700" rIns="91425" bIns="45700" anchor="t" anchorCtr="0">
            <a:noAutofit/>
          </a:bodyPr>
          <a:lstStyle/>
          <a:p>
            <a:pPr lvl="0">
              <a:buSzPct val="25000"/>
            </a:pPr>
            <a:r>
              <a:rPr lang="en-US" sz="1800" dirty="0">
                <a:solidFill>
                  <a:schemeClr val="dk1"/>
                </a:solidFill>
                <a:latin typeface="Calibri" panose="020F0502020204030204" pitchFamily="34" charset="0"/>
                <a:ea typeface="Calibri"/>
                <a:cs typeface="Calibri"/>
                <a:sym typeface="Calibri"/>
              </a:rPr>
              <a:t>The study area was broken down into </a:t>
            </a:r>
            <a:r>
              <a:rPr lang="en-US" sz="1800" dirty="0">
                <a:solidFill>
                  <a:schemeClr val="dk1"/>
                </a:solidFill>
                <a:latin typeface="Calibri" panose="020F0502020204030204" pitchFamily="34" charset="0"/>
                <a:ea typeface="Calibri"/>
                <a:cs typeface="Calibri"/>
                <a:sym typeface="Calibri"/>
              </a:rPr>
              <a:t>ZIP code tabulation areas which were used to </a:t>
            </a:r>
            <a:r>
              <a:rPr lang="en-US" sz="1800" dirty="0">
                <a:solidFill>
                  <a:schemeClr val="dk1"/>
                </a:solidFill>
                <a:latin typeface="Calibri" panose="020F0502020204030204" pitchFamily="34" charset="0"/>
                <a:ea typeface="Calibri"/>
                <a:cs typeface="Calibri"/>
                <a:sym typeface="Calibri"/>
              </a:rPr>
              <a:t>display and analyze data at a more targeted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1000"/>
                                        <p:tgtEl>
                                          <p:spTgt spid="180"/>
                                        </p:tgtEl>
                                      </p:cBhvr>
                                    </p:animEffect>
                                  </p:childTnLst>
                                </p:cTn>
                              </p:par>
                              <p:par>
                                <p:cTn id="13" presetID="10" presetClass="entr" presetSubtype="0" fill="hold" nodeType="withEffect">
                                  <p:stCondLst>
                                    <p:cond delay="0"/>
                                  </p:stCondLst>
                                  <p:childTnLst>
                                    <p:set>
                                      <p:cBhvr>
                                        <p:cTn id="14" dur="1" fill="hold">
                                          <p:stCondLst>
                                            <p:cond delay="0"/>
                                          </p:stCondLst>
                                        </p:cTn>
                                        <p:tgtEl>
                                          <p:spTgt spid="181"/>
                                        </p:tgtEl>
                                        <p:attrNameLst>
                                          <p:attrName>style.visibility</p:attrName>
                                        </p:attrNameLst>
                                      </p:cBhvr>
                                      <p:to>
                                        <p:strVal val="visible"/>
                                      </p:to>
                                    </p:set>
                                    <p:animEffect transition="in" filter="fade">
                                      <p:cBhvr>
                                        <p:cTn id="15"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88" name="Shape 188"/>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189" name="Shape 189"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190" name="Shape 190"/>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panose="020F0502020204030204" pitchFamily="34" charset="0"/>
                <a:sym typeface="Calibri"/>
              </a:rPr>
              <a:t>CONDUCTING THE PILOT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38201"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200" b="1" i="0" u="none" strike="noStrike" cap="none">
                <a:solidFill>
                  <a:schemeClr val="lt1"/>
                </a:solidFill>
                <a:latin typeface="Calibri"/>
                <a:ea typeface="Calibri"/>
                <a:cs typeface="Calibri"/>
                <a:sym typeface="Calibri"/>
              </a:rPr>
              <a:t>Geographic Information Systems (GIS)</a:t>
            </a:r>
            <a:br>
              <a:rPr lang="en-US" sz="4200" b="0" i="0" u="none" strike="noStrike" cap="none">
                <a:solidFill>
                  <a:schemeClr val="lt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196" name="Shape 196"/>
          <p:cNvSpPr/>
          <p:nvPr/>
        </p:nvSpPr>
        <p:spPr>
          <a:xfrm rot="-5400000">
            <a:off x="5181833" y="-4705118"/>
            <a:ext cx="638177" cy="1100090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7" name="Shape 197"/>
          <p:cNvSpPr txBox="1"/>
          <p:nvPr/>
        </p:nvSpPr>
        <p:spPr>
          <a:xfrm>
            <a:off x="609600" y="220579"/>
            <a:ext cx="10744201"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dirty="0">
                <a:solidFill>
                  <a:schemeClr val="lt1"/>
                </a:solidFill>
                <a:latin typeface="Calibri" panose="020F0502020204030204" pitchFamily="34" charset="0"/>
                <a:ea typeface="Calibri"/>
                <a:cs typeface="Calibri"/>
                <a:sym typeface="Calibri"/>
              </a:rPr>
              <a:t>1. SELECT THE GOALS AND TARGETS</a:t>
            </a:r>
          </a:p>
        </p:txBody>
      </p:sp>
      <p:sp>
        <p:nvSpPr>
          <p:cNvPr id="198" name="Shape 198"/>
          <p:cNvSpPr txBox="1">
            <a:spLocks noGrp="1"/>
          </p:cNvSpPr>
          <p:nvPr>
            <p:ph type="body" idx="1"/>
          </p:nvPr>
        </p:nvSpPr>
        <p:spPr>
          <a:xfrm>
            <a:off x="838201" y="1418896"/>
            <a:ext cx="10515599" cy="4812041"/>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None/>
            </a:pPr>
            <a:endParaRPr sz="22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dirty="0">
                <a:latin typeface="Calibri" panose="020F0502020204030204" pitchFamily="34" charset="0"/>
              </a:rPr>
              <a:t>With a limited time and scope we decided to work on a small snapshot of what MEP can produce.</a:t>
            </a:r>
          </a:p>
          <a:p>
            <a:pPr marL="0" marR="0" lvl="0" indent="0" algn="just" rtl="0">
              <a:lnSpc>
                <a:spcPct val="100000"/>
              </a:lnSpc>
              <a:spcBef>
                <a:spcPts val="1000"/>
              </a:spcBef>
              <a:spcAft>
                <a:spcPts val="0"/>
              </a:spcAft>
              <a:buClr>
                <a:schemeClr val="accent6"/>
              </a:buClr>
              <a:buSzPct val="100000"/>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Therefore, we focused on Goal #1, Target 1.2, and their corresponding indicators.</a:t>
            </a:r>
          </a:p>
        </p:txBody>
      </p:sp>
      <p:pic>
        <p:nvPicPr>
          <p:cNvPr id="199" name="Shape 199"/>
          <p:cNvPicPr preferRelativeResize="0"/>
          <p:nvPr/>
        </p:nvPicPr>
        <p:blipFill rotWithShape="1">
          <a:blip r:embed="rId3">
            <a:alphaModFix/>
          </a:blip>
          <a:srcRect t="23949" r="1824" b="52100"/>
          <a:stretch/>
        </p:blipFill>
        <p:spPr>
          <a:xfrm>
            <a:off x="1447800" y="3733800"/>
            <a:ext cx="8595941" cy="1130725"/>
          </a:xfrm>
          <a:prstGeom prst="rect">
            <a:avLst/>
          </a:prstGeom>
          <a:noFill/>
          <a:ln>
            <a:noFill/>
          </a:ln>
        </p:spPr>
      </p:pic>
      <p:pic>
        <p:nvPicPr>
          <p:cNvPr id="200" name="Shape 200"/>
          <p:cNvPicPr preferRelativeResize="0"/>
          <p:nvPr/>
        </p:nvPicPr>
        <p:blipFill rotWithShape="1">
          <a:blip r:embed="rId3">
            <a:alphaModFix/>
          </a:blip>
          <a:srcRect r="1824" b="89728"/>
          <a:stretch/>
        </p:blipFill>
        <p:spPr>
          <a:xfrm>
            <a:off x="1447800" y="3303423"/>
            <a:ext cx="8595941" cy="4849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fade">
                                      <p:cBhvr>
                                        <p:cTn id="7" dur="500"/>
                                        <p:tgtEl>
                                          <p:spTgt spid="1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3" end="3"/>
                                            </p:txEl>
                                          </p:spTgt>
                                        </p:tgtEl>
                                        <p:attrNameLst>
                                          <p:attrName>style.visibility</p:attrName>
                                        </p:attrNameLst>
                                      </p:cBhvr>
                                      <p:to>
                                        <p:strVal val="visible"/>
                                      </p:to>
                                    </p:set>
                                    <p:animEffect transition="in" filter="fade">
                                      <p:cBhvr>
                                        <p:cTn id="12" dur="500"/>
                                        <p:tgtEl>
                                          <p:spTgt spid="1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1000"/>
                                        <p:tgtEl>
                                          <p:spTgt spid="200"/>
                                        </p:tgtEl>
                                      </p:cBhvr>
                                    </p:animEffect>
                                  </p:childTnLst>
                                </p:cTn>
                              </p:par>
                              <p:par>
                                <p:cTn id="18" presetID="10" presetClass="entr" presetSubtype="0" fill="hold" nodeType="with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8201"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200" b="1" i="0" u="none" strike="noStrike" cap="none">
                <a:solidFill>
                  <a:schemeClr val="lt1"/>
                </a:solidFill>
                <a:latin typeface="Calibri"/>
                <a:ea typeface="Calibri"/>
                <a:cs typeface="Calibri"/>
                <a:sym typeface="Calibri"/>
              </a:rPr>
              <a:t>Geographic Information Systems (GIS)</a:t>
            </a:r>
            <a:br>
              <a:rPr lang="en-US" sz="4200" b="0" i="0" u="none" strike="noStrike" cap="none">
                <a:solidFill>
                  <a:schemeClr val="lt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206" name="Shape 206"/>
          <p:cNvSpPr/>
          <p:nvPr/>
        </p:nvSpPr>
        <p:spPr>
          <a:xfrm rot="-5400000">
            <a:off x="5181833" y="-4705118"/>
            <a:ext cx="638177" cy="1100090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07" name="Shape 207"/>
          <p:cNvSpPr txBox="1"/>
          <p:nvPr/>
        </p:nvSpPr>
        <p:spPr>
          <a:xfrm>
            <a:off x="609600" y="220579"/>
            <a:ext cx="10744201"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600" b="1" dirty="0">
                <a:solidFill>
                  <a:schemeClr val="lt1"/>
                </a:solidFill>
                <a:latin typeface="Calibri" panose="020F0502020204030204" pitchFamily="34" charset="0"/>
                <a:ea typeface="Calibri"/>
                <a:cs typeface="Calibri"/>
                <a:sym typeface="Calibri"/>
              </a:rPr>
              <a:t>2. DATA COLLECTION</a:t>
            </a:r>
          </a:p>
        </p:txBody>
      </p:sp>
      <p:sp>
        <p:nvSpPr>
          <p:cNvPr id="208" name="Shape 208"/>
          <p:cNvSpPr txBox="1">
            <a:spLocks noGrp="1"/>
          </p:cNvSpPr>
          <p:nvPr>
            <p:ph type="body" idx="1"/>
          </p:nvPr>
        </p:nvSpPr>
        <p:spPr>
          <a:xfrm>
            <a:off x="838201" y="1418896"/>
            <a:ext cx="10163175" cy="5058103"/>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data used for this analysis for the area was gathered from existing datasets including the </a:t>
            </a:r>
            <a:r>
              <a:rPr lang="en-US" sz="1800" b="0" i="1" u="none" strike="noStrike" cap="none" dirty="0">
                <a:solidFill>
                  <a:schemeClr val="dk1"/>
                </a:solidFill>
                <a:latin typeface="Calibri" panose="020F0502020204030204" pitchFamily="34" charset="0"/>
                <a:sym typeface="Calibri"/>
              </a:rPr>
              <a:t>US Census Bureau</a:t>
            </a:r>
            <a:r>
              <a:rPr lang="en-US" sz="1800" b="0" i="0" u="none" strike="noStrike" cap="none" dirty="0">
                <a:solidFill>
                  <a:schemeClr val="dk1"/>
                </a:solidFill>
                <a:latin typeface="Calibri" panose="020F0502020204030204" pitchFamily="34" charset="0"/>
                <a:sym typeface="Calibri"/>
              </a:rPr>
              <a:t>, </a:t>
            </a:r>
            <a:r>
              <a:rPr lang="en-US" sz="1800" b="0" i="1" u="none" strike="noStrike" cap="none" dirty="0">
                <a:solidFill>
                  <a:schemeClr val="dk1"/>
                </a:solidFill>
                <a:latin typeface="Calibri" panose="020F0502020204030204" pitchFamily="34" charset="0"/>
                <a:sym typeface="Calibri"/>
              </a:rPr>
              <a:t>NYC Open Data</a:t>
            </a:r>
            <a:r>
              <a:rPr lang="en-US" sz="1800" b="0" i="0" u="none" strike="noStrike" cap="none" dirty="0">
                <a:solidFill>
                  <a:schemeClr val="dk1"/>
                </a:solidFill>
                <a:latin typeface="Calibri" panose="020F0502020204030204" pitchFamily="34" charset="0"/>
                <a:sym typeface="Calibri"/>
              </a:rPr>
              <a:t>, and </a:t>
            </a:r>
            <a:r>
              <a:rPr lang="en-US" sz="1800" b="0" i="1" u="none" strike="noStrike" cap="none" dirty="0">
                <a:solidFill>
                  <a:schemeClr val="dk1"/>
                </a:solidFill>
                <a:latin typeface="Calibri" panose="020F0502020204030204" pitchFamily="34" charset="0"/>
                <a:sym typeface="Calibri"/>
              </a:rPr>
              <a:t>Open Street Map</a:t>
            </a:r>
            <a:r>
              <a:rPr lang="en-US" sz="1800" b="0" i="0" u="none" strike="noStrike" cap="none" dirty="0">
                <a:solidFill>
                  <a:schemeClr val="dk1"/>
                </a:solidFill>
                <a:latin typeface="Calibri" panose="020F0502020204030204" pitchFamily="34" charset="0"/>
                <a:sym typeface="Calibri"/>
              </a:rPr>
              <a:t>. </a:t>
            </a:r>
          </a:p>
          <a:p>
            <a:pPr marL="228600" marR="0" lvl="0" indent="-228600" algn="just" rtl="0">
              <a:lnSpc>
                <a:spcPct val="100000"/>
              </a:lnSpc>
              <a:spcBef>
                <a:spcPts val="0"/>
              </a:spcBef>
              <a:spcAft>
                <a:spcPts val="0"/>
              </a:spcAft>
              <a:buClr>
                <a:schemeClr val="accent6"/>
              </a:buClr>
              <a:buSzPct val="100000"/>
              <a:buFont typeface="Noto Sans Symbols"/>
              <a:buChar char="▪"/>
            </a:pP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0"/>
              </a:spcBef>
              <a:spcAft>
                <a:spcPts val="0"/>
              </a:spcAft>
              <a:buClr>
                <a:schemeClr val="accent6"/>
              </a:buClr>
              <a:buSzPct val="100000"/>
              <a:buFont typeface="Noto Sans Symbols"/>
              <a:buChar char="▪"/>
            </a:pPr>
            <a:endParaRPr lang="en-US" sz="1800" b="0" i="0" u="none" strike="noStrike" cap="none" dirty="0">
              <a:solidFill>
                <a:schemeClr val="dk1"/>
              </a:solidFill>
              <a:latin typeface="Calibri" panose="020F0502020204030204" pitchFamily="34" charset="0"/>
              <a:sym typeface="Calibri"/>
            </a:endParaRPr>
          </a:p>
          <a:p>
            <a:pPr indent="-228600" algn="just">
              <a:lnSpc>
                <a:spcPct val="100000"/>
              </a:lnSpc>
              <a:spcBef>
                <a:spcPts val="0"/>
              </a:spcBef>
              <a:buClr>
                <a:schemeClr val="accent6"/>
              </a:buClr>
              <a:buFont typeface="Noto Sans Symbols"/>
              <a:buChar char="▪"/>
            </a:pPr>
            <a:r>
              <a:rPr lang="en-US" sz="1800" dirty="0">
                <a:latin typeface="Calibri" panose="020F0502020204030204" pitchFamily="34" charset="0"/>
              </a:rPr>
              <a:t>Due to time and personnel constraints we were not able to fully implement all aspects of the project.</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Going further, we would develop our own geodatabase to collect on-the-ground data that does not exist on the existing databases. This information will be collected by a team of volunteers in the community led by a GIS technician.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This aspect of citizen engagement is essential as it allows the community to be involved in and knowledgeable of the project, meeting one the most important goals of MEP.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Workshops and informative sessions at local community centers and schools will be used to engage </a:t>
            </a:r>
            <a:r>
              <a:rPr lang="en-US" sz="1800" dirty="0">
                <a:latin typeface="Calibri" panose="020F0502020204030204" pitchFamily="34" charset="0"/>
              </a:rPr>
              <a:t>citizen volunteers</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In these sessions, we hope to teach what data should be captured, provide guidance for entering the data into the system, and explain how the MEP would help to improve their environment. </a:t>
            </a:r>
          </a:p>
          <a:p>
            <a:pPr marL="228600" marR="0" lvl="0" indent="-228600" algn="just" rtl="0">
              <a:lnSpc>
                <a:spcPct val="100000"/>
              </a:lnSpc>
              <a:spcBef>
                <a:spcPts val="1000"/>
              </a:spcBef>
              <a:spcAft>
                <a:spcPts val="0"/>
              </a:spcAft>
              <a:buClr>
                <a:schemeClr val="accent6"/>
              </a:buClr>
              <a:buSzPct val="100000"/>
              <a:buFont typeface="Noto Sans Symbols"/>
              <a:buChar char="▪"/>
            </a:pPr>
            <a:endParaRPr lang="en-US" sz="1800" b="0" i="0" u="none" cap="none" dirty="0">
              <a:solidFill>
                <a:srgbClr val="FF0000"/>
              </a:solidFill>
              <a:latin typeface="Calibri" panose="020F0502020204030204" pitchFamily="34" charset="0"/>
              <a:sym typeface="Calibri"/>
            </a:endParaRPr>
          </a:p>
          <a:p>
            <a:pPr marL="228600" marR="0" lvl="0" indent="-228600" algn="just" rtl="0">
              <a:lnSpc>
                <a:spcPct val="100000"/>
              </a:lnSpc>
              <a:spcBef>
                <a:spcPts val="1000"/>
              </a:spcBef>
              <a:buClr>
                <a:schemeClr val="accent6"/>
              </a:buClr>
              <a:buSzPct val="100000"/>
              <a:buFont typeface="Noto Sans Symbols"/>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3" end="3"/>
                                            </p:txEl>
                                          </p:spTgt>
                                        </p:tgtEl>
                                        <p:attrNameLst>
                                          <p:attrName>style.visibility</p:attrName>
                                        </p:attrNameLst>
                                      </p:cBhvr>
                                      <p:to>
                                        <p:strVal val="visible"/>
                                      </p:to>
                                    </p:set>
                                    <p:animEffect transition="in" filter="fade">
                                      <p:cBhvr>
                                        <p:cTn id="12" dur="1000"/>
                                        <p:tgtEl>
                                          <p:spTgt spid="2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4" end="4"/>
                                            </p:txEl>
                                          </p:spTgt>
                                        </p:tgtEl>
                                        <p:attrNameLst>
                                          <p:attrName>style.visibility</p:attrName>
                                        </p:attrNameLst>
                                      </p:cBhvr>
                                      <p:to>
                                        <p:strVal val="visible"/>
                                      </p:to>
                                    </p:set>
                                    <p:animEffect transition="in" filter="fade">
                                      <p:cBhvr>
                                        <p:cTn id="17" dur="1000"/>
                                        <p:tgtEl>
                                          <p:spTgt spid="2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5" end="5"/>
                                            </p:txEl>
                                          </p:spTgt>
                                        </p:tgtEl>
                                        <p:attrNameLst>
                                          <p:attrName>style.visibility</p:attrName>
                                        </p:attrNameLst>
                                      </p:cBhvr>
                                      <p:to>
                                        <p:strVal val="visible"/>
                                      </p:to>
                                    </p:set>
                                    <p:animEffect transition="in" filter="fade">
                                      <p:cBhvr>
                                        <p:cTn id="22" dur="1000"/>
                                        <p:tgtEl>
                                          <p:spTgt spid="2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6" end="6"/>
                                            </p:txEl>
                                          </p:spTgt>
                                        </p:tgtEl>
                                        <p:attrNameLst>
                                          <p:attrName>style.visibility</p:attrName>
                                        </p:attrNameLst>
                                      </p:cBhvr>
                                      <p:to>
                                        <p:strVal val="visible"/>
                                      </p:to>
                                    </p:set>
                                    <p:animEffect transition="in" filter="fade">
                                      <p:cBhvr>
                                        <p:cTn id="27" dur="1000"/>
                                        <p:tgtEl>
                                          <p:spTgt spid="2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7" end="7"/>
                                            </p:txEl>
                                          </p:spTgt>
                                        </p:tgtEl>
                                        <p:attrNameLst>
                                          <p:attrName>style.visibility</p:attrName>
                                        </p:attrNameLst>
                                      </p:cBhvr>
                                      <p:to>
                                        <p:strVal val="visible"/>
                                      </p:to>
                                    </p:set>
                                    <p:animEffect transition="in" filter="fade">
                                      <p:cBhvr>
                                        <p:cTn id="32" dur="1000"/>
                                        <p:tgtEl>
                                          <p:spTgt spid="2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38201"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1"/>
              </a:buClr>
              <a:buSzPct val="25000"/>
              <a:buFont typeface="Calibri"/>
              <a:buNone/>
            </a:pPr>
            <a:r>
              <a:rPr lang="en-US" sz="4200" b="1" i="0" u="none" strike="noStrike" cap="none">
                <a:solidFill>
                  <a:schemeClr val="lt1"/>
                </a:solidFill>
                <a:latin typeface="Calibri"/>
                <a:ea typeface="Calibri"/>
                <a:cs typeface="Calibri"/>
                <a:sym typeface="Calibri"/>
              </a:rPr>
              <a:t>Geographic Information Systems (GIS)</a:t>
            </a:r>
            <a:br>
              <a:rPr lang="en-US" sz="4200" b="0" i="0" u="none" strike="noStrike" cap="none">
                <a:solidFill>
                  <a:schemeClr val="lt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214" name="Shape 214"/>
          <p:cNvSpPr/>
          <p:nvPr/>
        </p:nvSpPr>
        <p:spPr>
          <a:xfrm rot="-5400000">
            <a:off x="5181833" y="-4705118"/>
            <a:ext cx="638177" cy="11000907"/>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5" name="Shape 215"/>
          <p:cNvSpPr txBox="1"/>
          <p:nvPr/>
        </p:nvSpPr>
        <p:spPr>
          <a:xfrm>
            <a:off x="457200" y="220579"/>
            <a:ext cx="10896601" cy="1198318"/>
          </a:xfrm>
          <a:prstGeom prst="rect">
            <a:avLst/>
          </a:prstGeom>
          <a:noFill/>
          <a:ln>
            <a:noFill/>
          </a:ln>
        </p:spPr>
        <p:txBody>
          <a:bodyPr lIns="91425" tIns="45700" rIns="91425" bIns="45700" anchor="ctr" anchorCtr="0">
            <a:noAutofit/>
          </a:bodyPr>
          <a:lstStyle/>
          <a:p>
            <a:pPr marL="0" marR="0" lvl="0" indent="0" algn="l" rtl="0">
              <a:lnSpc>
                <a:spcPct val="70000"/>
              </a:lnSpc>
              <a:spcBef>
                <a:spcPts val="0"/>
              </a:spcBef>
              <a:buClr>
                <a:schemeClr val="lt1"/>
              </a:buClr>
              <a:buSzPct val="25000"/>
              <a:buFont typeface="Calibri"/>
              <a:buNone/>
            </a:pPr>
            <a:r>
              <a:rPr lang="en-US" sz="3499" b="1" dirty="0">
                <a:solidFill>
                  <a:schemeClr val="lt1"/>
                </a:solidFill>
                <a:latin typeface="Calibri" panose="020F0502020204030204" pitchFamily="34" charset="0"/>
                <a:ea typeface="Calibri"/>
                <a:cs typeface="Calibri"/>
                <a:sym typeface="Calibri"/>
              </a:rPr>
              <a:t>3. MAPPING THE DATA AND ANALYZING PATTERNS</a:t>
            </a:r>
          </a:p>
        </p:txBody>
      </p:sp>
      <p:sp>
        <p:nvSpPr>
          <p:cNvPr id="216" name="Shape 216"/>
          <p:cNvSpPr txBox="1">
            <a:spLocks noGrp="1"/>
          </p:cNvSpPr>
          <p:nvPr>
            <p:ph type="body" idx="1"/>
          </p:nvPr>
        </p:nvSpPr>
        <p:spPr>
          <a:xfrm>
            <a:off x="838201" y="1583140"/>
            <a:ext cx="10515599" cy="4647797"/>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With the data gathered from the </a:t>
            </a:r>
            <a:r>
              <a:rPr lang="en-US" sz="1800" b="0" i="1" u="none" strike="noStrike" cap="none" dirty="0">
                <a:solidFill>
                  <a:schemeClr val="dk1"/>
                </a:solidFill>
                <a:latin typeface="Calibri" panose="020F0502020204030204" pitchFamily="34" charset="0"/>
                <a:sym typeface="Calibri"/>
              </a:rPr>
              <a:t>New York Open Data Portal</a:t>
            </a:r>
            <a:r>
              <a:rPr lang="en-US" sz="1800" b="0" i="0" u="none" strike="noStrike" cap="none" dirty="0">
                <a:solidFill>
                  <a:schemeClr val="dk1"/>
                </a:solidFill>
                <a:latin typeface="Calibri" panose="020F0502020204030204" pitchFamily="34" charset="0"/>
                <a:sym typeface="Calibri"/>
              </a:rPr>
              <a:t>, we prepared different maps that display the information related to the indicators in the Borough of Queens.</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maps helped us to analyze the resulting patterns and allowed us to have a better understanding of the real poverty situation in the different areas.</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dirty="0">
                <a:latin typeface="Calibri" panose="020F0502020204030204" pitchFamily="34" charset="0"/>
              </a:rPr>
              <a:t>T</a:t>
            </a:r>
            <a:r>
              <a:rPr lang="en-US" sz="1800" b="0" i="0" u="none" strike="noStrike" cap="none" dirty="0">
                <a:solidFill>
                  <a:schemeClr val="dk1"/>
                </a:solidFill>
                <a:latin typeface="Calibri" panose="020F0502020204030204" pitchFamily="34" charset="0"/>
                <a:sym typeface="Calibri"/>
              </a:rPr>
              <a:t>his analysis allowed us to give recommendations, which can be targeted to areas most in need and that can help to alleviate poverty in Queens in an efficient way.</a:t>
            </a:r>
          </a:p>
          <a:p>
            <a:pPr marL="228600" marR="0" lvl="0" indent="-228600" algn="just" rtl="0">
              <a:lnSpc>
                <a:spcPct val="100000"/>
              </a:lnSpc>
              <a:spcBef>
                <a:spcPts val="1000"/>
              </a:spcBef>
              <a:spcAft>
                <a:spcPts val="0"/>
              </a:spcAft>
              <a:buClr>
                <a:schemeClr val="accent6"/>
              </a:buClr>
              <a:buSzPct val="100000"/>
              <a:buFont typeface="Noto Sans Symbols"/>
              <a:buNone/>
            </a:pPr>
            <a:endParaRPr sz="22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Effect transition="in" filter="fade">
                                      <p:cBhvr>
                                        <p:cTn id="12" dur="1000"/>
                                        <p:tgtEl>
                                          <p:spTgt spid="2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4" end="4"/>
                                            </p:txEl>
                                          </p:spTgt>
                                        </p:tgtEl>
                                        <p:attrNameLst>
                                          <p:attrName>style.visibility</p:attrName>
                                        </p:attrNameLst>
                                      </p:cBhvr>
                                      <p:to>
                                        <p:strVal val="visible"/>
                                      </p:to>
                                    </p:set>
                                    <p:animEffect transition="in" filter="fade">
                                      <p:cBhvr>
                                        <p:cTn id="17" dur="10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30" name="Shape 230"/>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231" name="Shape 231"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232" name="Shape 232"/>
          <p:cNvSpPr txBox="1">
            <a:spLocks noGrp="1"/>
          </p:cNvSpPr>
          <p:nvPr>
            <p:ph type="ctrTitle"/>
          </p:nvPr>
        </p:nvSpPr>
        <p:spPr>
          <a:xfrm>
            <a:off x="445827" y="1009487"/>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5400" b="1" i="0" u="none" strike="noStrike" cap="none" dirty="0">
                <a:solidFill>
                  <a:schemeClr val="dk1"/>
                </a:solidFill>
                <a:latin typeface="Calibri" panose="020F0502020204030204" pitchFamily="34" charset="0"/>
                <a:sym typeface="Calibri"/>
              </a:rPr>
              <a:t>GOAL 1. TARGET 1.2</a:t>
            </a:r>
            <a:br>
              <a:rPr lang="en-US" sz="5400" b="1" i="0" u="none" strike="noStrike" cap="none" dirty="0">
                <a:solidFill>
                  <a:schemeClr val="dk1"/>
                </a:solidFill>
                <a:latin typeface="Calibri" panose="020F0502020204030204" pitchFamily="34" charset="0"/>
                <a:sym typeface="Calibri"/>
              </a:rPr>
            </a:br>
            <a:r>
              <a:rPr lang="en-US" sz="5400" b="1" i="0" u="none" strike="noStrike" cap="none" dirty="0">
                <a:solidFill>
                  <a:schemeClr val="dk1"/>
                </a:solidFill>
                <a:latin typeface="Calibri" panose="020F0502020204030204" pitchFamily="34" charset="0"/>
                <a:sym typeface="Calibri"/>
              </a:rPr>
              <a:t>INDICATORS 1.2.1, 1.2.2</a:t>
            </a:r>
            <a:br>
              <a:rPr lang="en-US" sz="5400" b="1" i="0" u="none" strike="noStrike" cap="none" dirty="0">
                <a:solidFill>
                  <a:schemeClr val="dk1"/>
                </a:solidFill>
                <a:latin typeface="Calibri"/>
                <a:ea typeface="Calibri"/>
                <a:cs typeface="Calibri"/>
                <a:sym typeface="Calibri"/>
              </a:rPr>
            </a:br>
            <a:endParaRPr lang="en-US" sz="5400" b="1" i="0" u="none" strike="noStrike" cap="none" dirty="0">
              <a:solidFill>
                <a:schemeClr val="dk1"/>
              </a:solidFill>
              <a:latin typeface="Calibri"/>
              <a:ea typeface="Calibri"/>
              <a:cs typeface="Calibri"/>
              <a:sym typeface="Calibri"/>
            </a:endParaRPr>
          </a:p>
        </p:txBody>
      </p:sp>
      <p:pic>
        <p:nvPicPr>
          <p:cNvPr id="233" name="Shape 233"/>
          <p:cNvPicPr preferRelativeResize="0"/>
          <p:nvPr/>
        </p:nvPicPr>
        <p:blipFill rotWithShape="1">
          <a:blip r:embed="rId5">
            <a:alphaModFix/>
          </a:blip>
          <a:srcRect/>
          <a:stretch/>
        </p:blipFill>
        <p:spPr>
          <a:xfrm>
            <a:off x="8517114" y="2968388"/>
            <a:ext cx="1942411" cy="19424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3"/>
                                        </p:tgtEl>
                                        <p:attrNameLst>
                                          <p:attrName>style.visibility</p:attrName>
                                        </p:attrNameLst>
                                      </p:cBhvr>
                                      <p:to>
                                        <p:strVal val="visible"/>
                                      </p:to>
                                    </p:set>
                                    <p:animEffect transition="in" filter="fade">
                                      <p:cBhvr>
                                        <p:cTn id="10"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838201" y="1879599"/>
            <a:ext cx="10515599" cy="4351339"/>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Definition of the </a:t>
            </a:r>
            <a:r>
              <a:rPr lang="en-US" sz="1800" b="1" i="0" u="none" strike="noStrike" cap="none" dirty="0">
                <a:solidFill>
                  <a:schemeClr val="dk1"/>
                </a:solidFill>
                <a:latin typeface="Calibri" panose="020F0502020204030204" pitchFamily="34" charset="0"/>
                <a:sym typeface="Calibri"/>
              </a:rPr>
              <a:t>national poverty line</a:t>
            </a:r>
            <a:r>
              <a:rPr lang="en-US" sz="1800" b="0" i="0" u="none" strike="noStrike" cap="none" dirty="0">
                <a:solidFill>
                  <a:schemeClr val="dk1"/>
                </a:solidFill>
                <a:latin typeface="Calibri" panose="020F0502020204030204" pitchFamily="34" charset="0"/>
                <a:sym typeface="Calibri"/>
              </a:rPr>
              <a:t>: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US Census Bureau gives a poverty threshold for the US population. These values represent the minimum annual income levels that qualifies a family as being impoverished. These </a:t>
            </a:r>
            <a:r>
              <a:rPr lang="en-US" sz="1800" dirty="0">
                <a:latin typeface="Calibri" panose="020F0502020204030204" pitchFamily="34" charset="0"/>
              </a:rPr>
              <a:t>values </a:t>
            </a:r>
            <a:r>
              <a:rPr lang="en-US" sz="1800" b="0" i="0" u="none" strike="noStrike" cap="none" dirty="0">
                <a:solidFill>
                  <a:schemeClr val="dk1"/>
                </a:solidFill>
                <a:latin typeface="Calibri" panose="020F0502020204030204" pitchFamily="34" charset="0"/>
                <a:sym typeface="Calibri"/>
              </a:rPr>
              <a:t>are calculated depending on the size of family, number of children, as well as the age of the members. </a:t>
            </a:r>
          </a:p>
          <a:p>
            <a:pPr marL="0" marR="0" lvl="0" indent="0" algn="just" rtl="0">
              <a:lnSpc>
                <a:spcPct val="100000"/>
              </a:lnSpc>
              <a:spcBef>
                <a:spcPts val="1000"/>
              </a:spcBef>
              <a:buClr>
                <a:schemeClr val="accent6"/>
              </a:buClr>
              <a:buSzPct val="25000"/>
              <a:buFont typeface="Arial"/>
              <a:buNone/>
            </a:pPr>
            <a:endParaRPr sz="1800" b="0" i="0" u="none" strike="noStrike" cap="none" dirty="0">
              <a:solidFill>
                <a:schemeClr val="dk1"/>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240" name="Shape 240"/>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1" name="Shape 241"/>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42" name="Shape 242"/>
          <p:cNvPicPr preferRelativeResize="0"/>
          <p:nvPr/>
        </p:nvPicPr>
        <p:blipFill rotWithShape="1">
          <a:blip r:embed="rId4">
            <a:alphaModFix/>
          </a:blip>
          <a:srcRect t="19693" b="3618"/>
          <a:stretch/>
        </p:blipFill>
        <p:spPr>
          <a:xfrm>
            <a:off x="5638800" y="3295323"/>
            <a:ext cx="5303925" cy="3181677"/>
          </a:xfrm>
          <a:prstGeom prst="rect">
            <a:avLst/>
          </a:prstGeom>
          <a:noFill/>
          <a:ln>
            <a:noFill/>
          </a:ln>
        </p:spPr>
      </p:pic>
      <p:sp>
        <p:nvSpPr>
          <p:cNvPr id="243" name="Shape 243"/>
          <p:cNvSpPr txBox="1"/>
          <p:nvPr/>
        </p:nvSpPr>
        <p:spPr>
          <a:xfrm>
            <a:off x="3534769" y="6550923"/>
            <a:ext cx="7642745" cy="199221"/>
          </a:xfrm>
          <a:prstGeom prst="rect">
            <a:avLst/>
          </a:prstGeom>
          <a:noFill/>
          <a:ln>
            <a:noFill/>
          </a:ln>
        </p:spPr>
        <p:txBody>
          <a:bodyPr lIns="91425" tIns="45700" rIns="91425" bIns="45700" anchor="t" anchorCtr="0">
            <a:noAutofit/>
          </a:bodyPr>
          <a:lstStyle/>
          <a:p>
            <a:pPr marL="0" marR="0" lvl="0" indent="0" algn="r" rtl="0">
              <a:lnSpc>
                <a:spcPct val="70000"/>
              </a:lnSpc>
              <a:spcBef>
                <a:spcPts val="0"/>
              </a:spcBef>
              <a:buClr>
                <a:schemeClr val="dk1"/>
              </a:buClr>
              <a:buSzPct val="25000"/>
              <a:buFont typeface="Arial"/>
              <a:buNone/>
            </a:pPr>
            <a:r>
              <a:rPr lang="en-US" sz="800">
                <a:solidFill>
                  <a:schemeClr val="dk1"/>
                </a:solidFill>
                <a:latin typeface="Calibri"/>
                <a:ea typeface="Calibri"/>
                <a:cs typeface="Calibri"/>
                <a:sym typeface="Calibri"/>
              </a:rPr>
              <a:t>Source: U.S. Census Bureau </a:t>
            </a:r>
            <a:r>
              <a:rPr lang="en-US" sz="800" u="sng">
                <a:solidFill>
                  <a:schemeClr val="hlink"/>
                </a:solidFill>
                <a:latin typeface="Calibri"/>
                <a:ea typeface="Calibri"/>
                <a:cs typeface="Calibri"/>
                <a:sym typeface="Calibri"/>
                <a:hlinkClick r:id="rId5"/>
              </a:rPr>
              <a:t>http://www.census.gov/data/tables/time-series/demo/income-poverty/historical-poverty-thresholds.html</a:t>
            </a:r>
            <a:r>
              <a:rPr lang="en-US" sz="800">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10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10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1000"/>
                                        <p:tgtEl>
                                          <p:spTgt spid="242"/>
                                        </p:tgtEl>
                                      </p:cBhvr>
                                    </p:animEffect>
                                  </p:childTnLst>
                                </p:cTn>
                              </p:par>
                              <p:par>
                                <p:cTn id="18" presetID="10" presetClass="entr" presetSubtype="0" fill="hold" nodeType="with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fade">
                                      <p:cBhvr>
                                        <p:cTn id="20"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838201" y="2224583"/>
            <a:ext cx="10515599" cy="4006353"/>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Based on the </a:t>
            </a:r>
            <a:r>
              <a:rPr lang="en-US" sz="1800" b="1" i="0" u="none" strike="noStrike" cap="none" dirty="0">
                <a:solidFill>
                  <a:schemeClr val="dk1"/>
                </a:solidFill>
                <a:latin typeface="Calibri" panose="020F0502020204030204" pitchFamily="34" charset="0"/>
                <a:sym typeface="Calibri"/>
              </a:rPr>
              <a:t>global indicators </a:t>
            </a:r>
            <a:r>
              <a:rPr lang="en-US" sz="1800" i="0" u="none" strike="noStrike" cap="none" dirty="0">
                <a:solidFill>
                  <a:schemeClr val="dk1"/>
                </a:solidFill>
                <a:latin typeface="Calibri" panose="020F0502020204030204" pitchFamily="34" charset="0"/>
                <a:sym typeface="Calibri"/>
              </a:rPr>
              <a:t>we are depicting,</a:t>
            </a:r>
            <a:r>
              <a:rPr lang="en-US" sz="1800" b="0" i="0" u="none" strike="noStrike" cap="none" dirty="0">
                <a:solidFill>
                  <a:schemeClr val="dk1"/>
                </a:solidFill>
                <a:latin typeface="Calibri" panose="020F0502020204030204" pitchFamily="34" charset="0"/>
                <a:sym typeface="Calibri"/>
              </a:rPr>
              <a:t> we mapped and analyzed:</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Population below the US poverty threshold</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Male vs Female population below the US poverty threshold</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Children below the US poverty threshold</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Elderly population below the US poverty threshold</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1000"/>
              </a:spcBef>
              <a:buClr>
                <a:schemeClr val="accent6"/>
              </a:buClr>
              <a:buSzPct val="25000"/>
              <a:buFont typeface="Arial"/>
              <a:buNone/>
            </a:pPr>
            <a:endParaRPr sz="1800" b="0" i="0" u="none" strike="noStrike" cap="none" dirty="0">
              <a:solidFill>
                <a:schemeClr val="dk1"/>
              </a:solidFill>
              <a:latin typeface="Calibri"/>
              <a:ea typeface="Calibri"/>
              <a:cs typeface="Calibri"/>
              <a:sym typeface="Calibri"/>
            </a:endParaRPr>
          </a:p>
        </p:txBody>
      </p:sp>
      <p:pic>
        <p:nvPicPr>
          <p:cNvPr id="249" name="Shape 249"/>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250" name="Shape 250"/>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1" name="Shape 251"/>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Effect transition="in" filter="fade">
                                      <p:cBhvr>
                                        <p:cTn id="12" dur="1000"/>
                                        <p:tgtEl>
                                          <p:spTgt spid="2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Effect transition="in" filter="fade">
                                      <p:cBhvr>
                                        <p:cTn id="17" dur="1000"/>
                                        <p:tgtEl>
                                          <p:spTgt spid="2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Effect transition="in" filter="fade">
                                      <p:cBhvr>
                                        <p:cTn id="22" dur="1000"/>
                                        <p:tgtEl>
                                          <p:spTgt spid="2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xEl>
                                              <p:pRg st="4" end="4"/>
                                            </p:txEl>
                                          </p:spTgt>
                                        </p:tgtEl>
                                        <p:attrNameLst>
                                          <p:attrName>style.visibility</p:attrName>
                                        </p:attrNameLst>
                                      </p:cBhvr>
                                      <p:to>
                                        <p:strVal val="visible"/>
                                      </p:to>
                                    </p:set>
                                    <p:animEffect transition="in" filter="fade">
                                      <p:cBhvr>
                                        <p:cTn id="27" dur="1000"/>
                                        <p:tgtEl>
                                          <p:spTgt spid="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99" name="Shape 99"/>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100" name="Shape 100"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101" name="Shape 101"/>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panose="020F0502020204030204" pitchFamily="34" charset="0"/>
                <a:sym typeface="Calibri"/>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421523" y="3474510"/>
            <a:ext cx="4317124" cy="98713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br>
              <a:rPr lang="en-US" sz="1300" b="0" i="0" u="none" strike="noStrike" cap="none">
                <a:solidFill>
                  <a:schemeClr val="dk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257" name="Shape 257"/>
          <p:cNvSpPr/>
          <p:nvPr/>
        </p:nvSpPr>
        <p:spPr>
          <a:xfrm rot="-5400000">
            <a:off x="2799658" y="-2322945"/>
            <a:ext cx="638177" cy="623655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8" name="Shape 258"/>
          <p:cNvSpPr txBox="1"/>
          <p:nvPr/>
        </p:nvSpPr>
        <p:spPr>
          <a:xfrm>
            <a:off x="457200" y="220579"/>
            <a:ext cx="6019801"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THRESHOLD. MAP 1</a:t>
            </a:r>
          </a:p>
        </p:txBody>
      </p:sp>
      <p:sp>
        <p:nvSpPr>
          <p:cNvPr id="259" name="Shape 259"/>
          <p:cNvSpPr txBox="1"/>
          <p:nvPr/>
        </p:nvSpPr>
        <p:spPr>
          <a:xfrm>
            <a:off x="709683" y="6400800"/>
            <a:ext cx="6182435" cy="3137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000" dirty="0">
                <a:solidFill>
                  <a:schemeClr val="dk1"/>
                </a:solidFill>
                <a:latin typeface="Calibri"/>
                <a:ea typeface="Calibri"/>
                <a:cs typeface="Calibri"/>
                <a:sym typeface="Calibri"/>
              </a:rPr>
              <a:t>POVERTY STATUS IN THE PAST 12 MONTHS 2010-2014 American Community Survey 5-Year Estimates. Table  S1701</a:t>
            </a:r>
          </a:p>
        </p:txBody>
      </p:sp>
      <p:sp>
        <p:nvSpPr>
          <p:cNvPr id="260" name="Shape 260"/>
          <p:cNvSpPr txBox="1">
            <a:spLocks noGrp="1"/>
          </p:cNvSpPr>
          <p:nvPr>
            <p:ph type="body" idx="1"/>
          </p:nvPr>
        </p:nvSpPr>
        <p:spPr>
          <a:xfrm>
            <a:off x="152400" y="1295400"/>
            <a:ext cx="6858000" cy="4914330"/>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From the data taken by the US Census Bureau, we found out that, in the Borough of Queens, 12.95% of the population is living  below the poverty threshold.</a:t>
            </a:r>
          </a:p>
          <a:p>
            <a:pPr marL="228600" marR="0" lvl="0" indent="-228600" algn="just" rtl="0">
              <a:lnSpc>
                <a:spcPct val="100000"/>
              </a:lnSpc>
              <a:spcBef>
                <a:spcPts val="1000"/>
              </a:spcBef>
              <a:spcAft>
                <a:spcPts val="0"/>
              </a:spcAft>
              <a:buClr>
                <a:schemeClr val="accent6"/>
              </a:buClr>
              <a:buSzPct val="100000"/>
              <a:buFont typeface="Arial"/>
              <a:buChar char="•"/>
            </a:pPr>
            <a:r>
              <a:rPr lang="en-US" sz="1600" dirty="0">
                <a:latin typeface="Calibri" panose="020F0502020204030204" pitchFamily="34" charset="0"/>
              </a:rPr>
              <a:t>This</a:t>
            </a:r>
            <a:r>
              <a:rPr lang="en-US" sz="1600" b="0" i="0" u="none" strike="noStrike" cap="none" dirty="0">
                <a:solidFill>
                  <a:schemeClr val="dk1"/>
                </a:solidFill>
                <a:latin typeface="Calibri" panose="020F0502020204030204" pitchFamily="34" charset="0"/>
                <a:sym typeface="Calibri"/>
              </a:rPr>
              <a:t> map represents the percentage of people that are below the poverty threshold, classified by ZIP code areas.</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This helped us to identify the poorest areas in the borough (bordered in red).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We focused on the three areas with the highest poverty rates: South Jamaica, South Far Rockaway, and Corona.</a:t>
            </a:r>
          </a:p>
          <a:p>
            <a:pPr marL="228600" marR="0" lvl="0" indent="-228600" algn="just" rtl="0">
              <a:lnSpc>
                <a:spcPct val="100000"/>
              </a:lnSpc>
              <a:spcBef>
                <a:spcPts val="1000"/>
              </a:spcBef>
              <a:spcAft>
                <a:spcPts val="0"/>
              </a:spcAft>
              <a:buClr>
                <a:schemeClr val="accent6"/>
              </a:buClr>
              <a:buSzPct val="100000"/>
              <a:buFont typeface="Arial"/>
              <a:buChar char="•"/>
            </a:pPr>
            <a:r>
              <a:rPr lang="en-US" sz="1600" dirty="0">
                <a:latin typeface="Calibri" panose="020F0502020204030204" pitchFamily="34" charset="0"/>
              </a:rPr>
              <a:t>Most of</a:t>
            </a:r>
            <a:r>
              <a:rPr lang="en-US" sz="1600" b="0" i="0" u="none" strike="noStrike" cap="none" dirty="0">
                <a:solidFill>
                  <a:schemeClr val="dk1"/>
                </a:solidFill>
                <a:latin typeface="Calibri" panose="020F0502020204030204" pitchFamily="34" charset="0"/>
                <a:sym typeface="Calibri"/>
              </a:rPr>
              <a:t> the remaining areas have between 10-20% of the population </a:t>
            </a:r>
            <a:r>
              <a:rPr lang="en-US" sz="1600" dirty="0">
                <a:latin typeface="Calibri" panose="020F0502020204030204" pitchFamily="34" charset="0"/>
              </a:rPr>
              <a:t>living</a:t>
            </a:r>
            <a:r>
              <a:rPr lang="en-US" sz="1600" b="0" i="0" u="none" strike="noStrike" cap="none" dirty="0">
                <a:solidFill>
                  <a:schemeClr val="dk1"/>
                </a:solidFill>
                <a:latin typeface="Calibri" panose="020F0502020204030204" pitchFamily="34" charset="0"/>
                <a:sym typeface="Calibri"/>
              </a:rPr>
              <a:t> below the </a:t>
            </a:r>
            <a:r>
              <a:rPr lang="en-US" sz="1600" dirty="0">
                <a:latin typeface="Calibri" panose="020F0502020204030204" pitchFamily="34" charset="0"/>
              </a:rPr>
              <a:t>poverty line</a:t>
            </a:r>
            <a:r>
              <a:rPr lang="en-US" sz="1600" b="0" i="0" u="none" strike="noStrike" cap="none" dirty="0">
                <a:solidFill>
                  <a:schemeClr val="dk1"/>
                </a:solidFill>
                <a:latin typeface="Calibri" panose="020F0502020204030204" pitchFamily="34" charset="0"/>
                <a:sym typeface="Calibri"/>
              </a:rPr>
              <a:t>.  </a:t>
            </a:r>
          </a:p>
          <a:p>
            <a:pPr marL="228600" marR="0" lvl="0" indent="-228600" algn="just" rtl="0">
              <a:lnSpc>
                <a:spcPct val="100000"/>
              </a:lnSpc>
              <a:spcBef>
                <a:spcPts val="1000"/>
              </a:spcBef>
              <a:buClr>
                <a:schemeClr val="accent6"/>
              </a:buClr>
              <a:buSzPct val="100000"/>
              <a:buFont typeface="Arial"/>
              <a:buNone/>
            </a:pPr>
            <a:endParaRPr sz="1600" b="0" i="0" u="none" strike="noStrike" cap="none" dirty="0">
              <a:solidFill>
                <a:schemeClr val="dk1"/>
              </a:solidFill>
              <a:latin typeface="Calibri"/>
              <a:ea typeface="Calibri"/>
              <a:cs typeface="Calibri"/>
              <a:sym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84" y="189047"/>
            <a:ext cx="4674516" cy="6611438"/>
          </a:xfrm>
          <a:prstGeom prst="rect">
            <a:avLst/>
          </a:prstGeom>
          <a:ln>
            <a:solidFill>
              <a:schemeClr val="tx1"/>
            </a:solidFill>
          </a:ln>
        </p:spPr>
      </p:pic>
      <p:sp>
        <p:nvSpPr>
          <p:cNvPr id="8" name="Rectangle 7"/>
          <p:cNvSpPr/>
          <p:nvPr/>
        </p:nvSpPr>
        <p:spPr>
          <a:xfrm>
            <a:off x="10439400" y="5562600"/>
            <a:ext cx="1219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87942" y="605733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0">
                                            <p:txEl>
                                              <p:pRg st="2" end="2"/>
                                            </p:txEl>
                                          </p:spTgt>
                                        </p:tgtEl>
                                        <p:attrNameLst>
                                          <p:attrName>style.visibility</p:attrName>
                                        </p:attrNameLst>
                                      </p:cBhvr>
                                      <p:to>
                                        <p:strVal val="visible"/>
                                      </p:to>
                                    </p:set>
                                    <p:animEffect transition="in" filter="fade">
                                      <p:cBhvr>
                                        <p:cTn id="20" dur="1000"/>
                                        <p:tgtEl>
                                          <p:spTgt spid="2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0">
                                            <p:txEl>
                                              <p:pRg st="3" end="3"/>
                                            </p:txEl>
                                          </p:spTgt>
                                        </p:tgtEl>
                                        <p:attrNameLst>
                                          <p:attrName>style.visibility</p:attrName>
                                        </p:attrNameLst>
                                      </p:cBhvr>
                                      <p:to>
                                        <p:strVal val="visible"/>
                                      </p:to>
                                    </p:set>
                                    <p:animEffect transition="in" filter="fade">
                                      <p:cBhvr>
                                        <p:cTn id="25" dur="1000"/>
                                        <p:tgtEl>
                                          <p:spTgt spid="26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0">
                                            <p:txEl>
                                              <p:pRg st="4" end="4"/>
                                            </p:txEl>
                                          </p:spTgt>
                                        </p:tgtEl>
                                        <p:attrNameLst>
                                          <p:attrName>style.visibility</p:attrName>
                                        </p:attrNameLst>
                                      </p:cBhvr>
                                      <p:to>
                                        <p:strVal val="visible"/>
                                      </p:to>
                                    </p:set>
                                    <p:animEffect transition="in" filter="fade">
                                      <p:cBhvr>
                                        <p:cTn id="30" dur="1000"/>
                                        <p:tgtEl>
                                          <p:spTgt spid="26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9"/>
                                        </p:tgtEl>
                                        <p:attrNameLst>
                                          <p:attrName>style.visibility</p:attrName>
                                        </p:attrNameLst>
                                      </p:cBhvr>
                                      <p:to>
                                        <p:strVal val="visible"/>
                                      </p:to>
                                    </p:set>
                                    <p:animEffect transition="in" filter="fade">
                                      <p:cBhvr>
                                        <p:cTn id="35"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421523" y="3474510"/>
            <a:ext cx="4317124" cy="98713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br>
              <a:rPr lang="en-US" sz="1300" b="0" i="0" u="none" strike="noStrike" cap="none">
                <a:solidFill>
                  <a:schemeClr val="dk1"/>
                </a:solidFill>
                <a:latin typeface="Calibri"/>
                <a:ea typeface="Calibri"/>
                <a:cs typeface="Calibri"/>
                <a:sym typeface="Calibri"/>
              </a:rPr>
            </a:br>
            <a:r>
              <a:rPr lang="en-US" sz="3000" b="0" i="0" u="none" strike="noStrike" cap="none">
                <a:solidFill>
                  <a:schemeClr val="lt1"/>
                </a:solidFill>
                <a:latin typeface="Calibri"/>
                <a:ea typeface="Calibri"/>
                <a:cs typeface="Calibri"/>
                <a:sym typeface="Calibri"/>
              </a:rPr>
              <a:t>what is it?</a:t>
            </a:r>
          </a:p>
        </p:txBody>
      </p:sp>
      <p:sp>
        <p:nvSpPr>
          <p:cNvPr id="267" name="Shape 267"/>
          <p:cNvSpPr/>
          <p:nvPr/>
        </p:nvSpPr>
        <p:spPr>
          <a:xfrm rot="-5400000">
            <a:off x="3031673" y="-2554958"/>
            <a:ext cx="638177" cy="670058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8" name="Shape 268"/>
          <p:cNvSpPr txBox="1"/>
          <p:nvPr/>
        </p:nvSpPr>
        <p:spPr>
          <a:xfrm>
            <a:off x="425668" y="220579"/>
            <a:ext cx="10928132"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AND WOMEN. MAP 2</a:t>
            </a:r>
          </a:p>
        </p:txBody>
      </p:sp>
      <p:sp>
        <p:nvSpPr>
          <p:cNvPr id="269" name="Shape 269"/>
          <p:cNvSpPr txBox="1">
            <a:spLocks noGrp="1"/>
          </p:cNvSpPr>
          <p:nvPr>
            <p:ph type="body" idx="1"/>
          </p:nvPr>
        </p:nvSpPr>
        <p:spPr>
          <a:xfrm>
            <a:off x="425668" y="1418898"/>
            <a:ext cx="5898931" cy="5149605"/>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Looking separately into how poverty affects women, we also used the US Census Bureau data. According to the data, the average percentage of women in poverty in Queens, is 15.6% while for men it is 12.8% (about 2.8% less).</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When we mapped the data in the different ZIP code areas classified by gender, the resulting maps revealed that, as expected, the zones with the highest levels of poverty either for women or men were the same as identified before on the last map.</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However, comparing how poverty affects women in contrast to men, we observed that the poverty rates for women were higher in almost all areas and between 4 to 8 points higher in the rates for  men.</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There were only three areas -the ones in green- in which the poverty rate for men was higher than for women, and only by a difference of less than 1 point.</a:t>
            </a:r>
          </a:p>
          <a:p>
            <a:pPr marL="228600" marR="0" lvl="0" indent="-228600" algn="just" rtl="0">
              <a:lnSpc>
                <a:spcPct val="100000"/>
              </a:lnSpc>
              <a:spcBef>
                <a:spcPts val="1000"/>
              </a:spcBef>
              <a:spcAft>
                <a:spcPts val="0"/>
              </a:spcAft>
              <a:buClr>
                <a:schemeClr val="accent6"/>
              </a:buClr>
              <a:buSzPct val="100000"/>
              <a:buFont typeface="Arial"/>
              <a:buNone/>
            </a:pPr>
            <a:endParaRPr sz="18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Arial"/>
              <a:buNone/>
            </a:pPr>
            <a:endParaRPr sz="2000" b="0" i="0" u="none" strike="noStrike" cap="none" dirty="0">
              <a:solidFill>
                <a:schemeClr val="dk1"/>
              </a:solidFill>
              <a:latin typeface="Calibri"/>
              <a:ea typeface="Calibri"/>
              <a:cs typeface="Calibri"/>
              <a:sym typeface="Calibri"/>
            </a:endParaRPr>
          </a:p>
          <a:p>
            <a:pPr marL="457200" marR="0" lvl="1" indent="0" algn="just" rtl="0">
              <a:lnSpc>
                <a:spcPct val="100000"/>
              </a:lnSpc>
              <a:spcBef>
                <a:spcPts val="500"/>
              </a:spcBef>
              <a:buClr>
                <a:schemeClr val="accent6"/>
              </a:buClr>
              <a:buSzPct val="25000"/>
              <a:buFont typeface="Arial"/>
              <a:buNone/>
            </a:pPr>
            <a:endParaRPr sz="2000" b="0" i="0" u="none" strike="noStrike" cap="none" dirty="0">
              <a:solidFill>
                <a:schemeClr val="dk1"/>
              </a:solidFill>
              <a:latin typeface="Calibri"/>
              <a:ea typeface="Calibri"/>
              <a:cs typeface="Calibri"/>
              <a:sym typeface="Calibri"/>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83641"/>
            <a:ext cx="4579464" cy="6477000"/>
          </a:xfrm>
          <a:prstGeom prst="rect">
            <a:avLst/>
          </a:prstGeom>
          <a:ln>
            <a:solidFill>
              <a:schemeClr val="tx1"/>
            </a:solidFill>
          </a:ln>
        </p:spPr>
      </p:pic>
      <p:sp>
        <p:nvSpPr>
          <p:cNvPr id="2" name="Rectangle 1"/>
          <p:cNvSpPr/>
          <p:nvPr/>
        </p:nvSpPr>
        <p:spPr>
          <a:xfrm>
            <a:off x="9448800" y="51054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9">
                                            <p:txEl>
                                              <p:pRg st="2" end="2"/>
                                            </p:txEl>
                                          </p:spTgt>
                                        </p:tgtEl>
                                        <p:attrNameLst>
                                          <p:attrName>style.visibility</p:attrName>
                                        </p:attrNameLst>
                                      </p:cBhvr>
                                      <p:to>
                                        <p:strVal val="visible"/>
                                      </p:to>
                                    </p:set>
                                    <p:animEffect transition="in" filter="fade">
                                      <p:cBhvr>
                                        <p:cTn id="20" dur="1000"/>
                                        <p:tgtEl>
                                          <p:spTgt spid="2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9">
                                            <p:txEl>
                                              <p:pRg st="3" end="3"/>
                                            </p:txEl>
                                          </p:spTgt>
                                        </p:tgtEl>
                                        <p:attrNameLst>
                                          <p:attrName>style.visibility</p:attrName>
                                        </p:attrNameLst>
                                      </p:cBhvr>
                                      <p:to>
                                        <p:strVal val="visible"/>
                                      </p:to>
                                    </p:set>
                                    <p:animEffect transition="in" filter="fade">
                                      <p:cBhvr>
                                        <p:cTn id="25" dur="1000"/>
                                        <p:tgtEl>
                                          <p:spTgt spid="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rot="-5400000">
            <a:off x="705905" y="-229190"/>
            <a:ext cx="638177" cy="2049051"/>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6" name="Shape 276"/>
          <p:cNvSpPr txBox="1"/>
          <p:nvPr/>
        </p:nvSpPr>
        <p:spPr>
          <a:xfrm>
            <a:off x="609600" y="220579"/>
            <a:ext cx="2070538"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MAP 2</a:t>
            </a:r>
          </a:p>
        </p:txBody>
      </p:sp>
      <p:sp>
        <p:nvSpPr>
          <p:cNvPr id="277" name="Shape 277"/>
          <p:cNvSpPr txBox="1"/>
          <p:nvPr/>
        </p:nvSpPr>
        <p:spPr>
          <a:xfrm>
            <a:off x="258818" y="5277426"/>
            <a:ext cx="1790699"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a:solidFill>
                  <a:schemeClr val="dk1"/>
                </a:solidFill>
                <a:latin typeface="Calibri"/>
                <a:ea typeface="Calibri"/>
                <a:cs typeface="Calibri"/>
                <a:sym typeface="Calibri"/>
              </a:rPr>
              <a:t>POVERTY STATUS IN THE PAST 12 MONTHS 2010-2014 American Community Survey 5-Year Estimates. Table  S1701</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249" y="280669"/>
            <a:ext cx="4512120" cy="6381752"/>
          </a:xfrm>
          <a:prstGeom prst="rect">
            <a:avLst/>
          </a:prstGeom>
          <a:ln>
            <a:solidFill>
              <a:schemeClr val="tx1"/>
            </a:solidFill>
          </a:ln>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480" y="280669"/>
            <a:ext cx="4440720" cy="6381752"/>
          </a:xfrm>
          <a:prstGeom prst="rect">
            <a:avLst/>
          </a:prstGeom>
          <a:ln>
            <a:solidFill>
              <a:schemeClr val="tx1"/>
            </a:solidFill>
          </a:ln>
        </p:spPr>
      </p:pic>
      <p:sp>
        <p:nvSpPr>
          <p:cNvPr id="7" name="Rectangle 6"/>
          <p:cNvSpPr/>
          <p:nvPr/>
        </p:nvSpPr>
        <p:spPr>
          <a:xfrm>
            <a:off x="10287000" y="5302546"/>
            <a:ext cx="1371600" cy="412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5257800"/>
            <a:ext cx="1162073"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fade">
                                      <p:cBhvr>
                                        <p:cTn id="13"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p:nvPr/>
        </p:nvSpPr>
        <p:spPr>
          <a:xfrm rot="-5400000">
            <a:off x="2997551" y="-2520839"/>
            <a:ext cx="638177" cy="6632346"/>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5" name="Shape 285"/>
          <p:cNvSpPr txBox="1"/>
          <p:nvPr/>
        </p:nvSpPr>
        <p:spPr>
          <a:xfrm>
            <a:off x="152400" y="220579"/>
            <a:ext cx="6712423"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AND CHILDREN. MAP 3.1</a:t>
            </a:r>
          </a:p>
        </p:txBody>
      </p:sp>
      <p:sp>
        <p:nvSpPr>
          <p:cNvPr id="286" name="Shape 286"/>
          <p:cNvSpPr txBox="1"/>
          <p:nvPr/>
        </p:nvSpPr>
        <p:spPr>
          <a:xfrm>
            <a:off x="789418" y="6055883"/>
            <a:ext cx="2907600" cy="830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000" b="1">
                <a:solidFill>
                  <a:schemeClr val="dk1"/>
                </a:solidFill>
                <a:latin typeface="Calibri"/>
                <a:ea typeface="Calibri"/>
                <a:cs typeface="Calibri"/>
                <a:sym typeface="Calibri"/>
              </a:rPr>
              <a:t>POVERTY STATUS IN THE PAST 12 MONTHS 2010-2014 American Community Survey 5-Year Estimates. Table  S1701</a:t>
            </a:r>
          </a:p>
        </p:txBody>
      </p:sp>
      <p:sp>
        <p:nvSpPr>
          <p:cNvPr id="287" name="Shape 287"/>
          <p:cNvSpPr txBox="1">
            <a:spLocks noGrp="1"/>
          </p:cNvSpPr>
          <p:nvPr>
            <p:ph type="body" idx="1"/>
          </p:nvPr>
        </p:nvSpPr>
        <p:spPr>
          <a:xfrm>
            <a:off x="304800" y="1418897"/>
            <a:ext cx="6328014" cy="4579132"/>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According to the US Census Bureau data,  17.62% of children in Queens live in poverty. This is</a:t>
            </a:r>
            <a:r>
              <a:rPr lang="en-US" sz="1600" b="0" i="0" u="none" strike="noStrike" cap="none" dirty="0">
                <a:solidFill>
                  <a:srgbClr val="FF0000"/>
                </a:solidFill>
                <a:latin typeface="Calibri" panose="020F0502020204030204" pitchFamily="34" charset="0"/>
                <a:sym typeface="Calibri"/>
              </a:rPr>
              <a:t> </a:t>
            </a:r>
            <a:r>
              <a:rPr lang="en-US" sz="1600" b="0" i="0" u="none" strike="noStrike" cap="none" dirty="0">
                <a:solidFill>
                  <a:schemeClr val="dk1"/>
                </a:solidFill>
                <a:latin typeface="Calibri" panose="020F0502020204030204" pitchFamily="34" charset="0"/>
                <a:sym typeface="Calibri"/>
              </a:rPr>
              <a:t>4.5 points above the average for the total population.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This map shows the ZIP code areas in the Borough of Queens classified according to the percentage of children in poverty.</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areas colored in green are those with the highest levels of children in poverty, about 35% of children liv</a:t>
            </a:r>
            <a:r>
              <a:rPr lang="en-US" sz="1600" dirty="0">
                <a:solidFill>
                  <a:schemeClr val="tx1"/>
                </a:solidFill>
                <a:latin typeface="Calibri" panose="020F0502020204030204" pitchFamily="34" charset="0"/>
              </a:rPr>
              <a:t>e</a:t>
            </a:r>
            <a:r>
              <a:rPr lang="en-US" sz="1600" b="0" i="0" u="none" strike="noStrike" cap="none" dirty="0">
                <a:solidFill>
                  <a:schemeClr val="dk1"/>
                </a:solidFill>
                <a:latin typeface="Calibri" panose="020F0502020204030204" pitchFamily="34" charset="0"/>
                <a:sym typeface="Calibri"/>
              </a:rPr>
              <a:t> in poverty.</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area in Corona deserves special mention because it has the highest percentage of the population in poverty, both generally and among children.</a:t>
            </a:r>
          </a:p>
          <a:p>
            <a:pPr marL="0" marR="0" lvl="0" indent="0" algn="just" rtl="0">
              <a:lnSpc>
                <a:spcPct val="100000"/>
              </a:lnSpc>
              <a:spcBef>
                <a:spcPts val="1000"/>
              </a:spcBef>
              <a:buClr>
                <a:schemeClr val="accent6"/>
              </a:buClr>
              <a:buSzPct val="100000"/>
              <a:buNone/>
            </a:pPr>
            <a:endParaRPr lang="en-US" sz="1600" b="0" i="0" u="none" strike="noStrike" cap="none" dirty="0">
              <a:solidFill>
                <a:schemeClr val="dk1"/>
              </a:solidFill>
              <a:latin typeface="Calibri" panose="020F0502020204030204" pitchFamily="34" charset="0"/>
              <a:sym typeface="Calibri"/>
            </a:endParaRPr>
          </a:p>
        </p:txBody>
      </p:sp>
      <p:pic>
        <p:nvPicPr>
          <p:cNvPr id="288" name="Shape 288"/>
          <p:cNvPicPr preferRelativeResize="0"/>
          <p:nvPr/>
        </p:nvPicPr>
        <p:blipFill rotWithShape="1">
          <a:blip r:embed="rId3">
            <a:alphaModFix/>
          </a:blip>
          <a:srcRect/>
          <a:stretch/>
        </p:blipFill>
        <p:spPr>
          <a:xfrm>
            <a:off x="6996752" y="220579"/>
            <a:ext cx="4590196" cy="6492180"/>
          </a:xfrm>
          <a:prstGeom prst="rect">
            <a:avLst/>
          </a:prstGeom>
          <a:noFill/>
          <a:ln w="9525" cap="flat" cmpd="sng">
            <a:solidFill>
              <a:schemeClr val="dk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1000"/>
                                        <p:tgtEl>
                                          <p:spTgt spid="28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fade">
                                      <p:cBhvr>
                                        <p:cTn id="15" dur="500"/>
                                        <p:tgtEl>
                                          <p:spTgt spid="2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7">
                                            <p:txEl>
                                              <p:pRg st="2" end="2"/>
                                            </p:txEl>
                                          </p:spTgt>
                                        </p:tgtEl>
                                        <p:attrNameLst>
                                          <p:attrName>style.visibility</p:attrName>
                                        </p:attrNameLst>
                                      </p:cBhvr>
                                      <p:to>
                                        <p:strVal val="visible"/>
                                      </p:to>
                                    </p:set>
                                    <p:animEffect transition="in" filter="fade">
                                      <p:cBhvr>
                                        <p:cTn id="20" dur="1000"/>
                                        <p:tgtEl>
                                          <p:spTgt spid="2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7">
                                            <p:txEl>
                                              <p:pRg st="3" end="3"/>
                                            </p:txEl>
                                          </p:spTgt>
                                        </p:tgtEl>
                                        <p:attrNameLst>
                                          <p:attrName>style.visibility</p:attrName>
                                        </p:attrNameLst>
                                      </p:cBhvr>
                                      <p:to>
                                        <p:strVal val="visible"/>
                                      </p:to>
                                    </p:set>
                                    <p:animEffect transition="in" filter="fade">
                                      <p:cBhvr>
                                        <p:cTn id="25" dur="10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p:nvPr/>
        </p:nvSpPr>
        <p:spPr>
          <a:xfrm rot="-5400000">
            <a:off x="3110145" y="-2633434"/>
            <a:ext cx="638177" cy="6857535"/>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4" name="Shape 294"/>
          <p:cNvSpPr txBox="1"/>
          <p:nvPr/>
        </p:nvSpPr>
        <p:spPr>
          <a:xfrm>
            <a:off x="152400" y="220579"/>
            <a:ext cx="7017223"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&amp; THE ELDERLY. MAP 3.2</a:t>
            </a:r>
          </a:p>
        </p:txBody>
      </p:sp>
      <p:sp>
        <p:nvSpPr>
          <p:cNvPr id="295" name="Shape 295"/>
          <p:cNvSpPr txBox="1"/>
          <p:nvPr/>
        </p:nvSpPr>
        <p:spPr>
          <a:xfrm>
            <a:off x="258818" y="6096000"/>
            <a:ext cx="4236982" cy="6167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b="1" dirty="0">
                <a:solidFill>
                  <a:schemeClr val="dk1"/>
                </a:solidFill>
                <a:latin typeface="Calibri"/>
                <a:ea typeface="Calibri"/>
                <a:cs typeface="Calibri"/>
                <a:sym typeface="Calibri"/>
              </a:rPr>
              <a:t>POVERTY STATUS IN THE PAST 12 MONTHS 2010-2014 American Community Survey 5-Year Estimates. Table  S1701</a:t>
            </a:r>
          </a:p>
        </p:txBody>
      </p:sp>
      <p:sp>
        <p:nvSpPr>
          <p:cNvPr id="296" name="Shape 296"/>
          <p:cNvSpPr txBox="1">
            <a:spLocks noGrp="1"/>
          </p:cNvSpPr>
          <p:nvPr>
            <p:ph type="body" idx="1"/>
          </p:nvPr>
        </p:nvSpPr>
        <p:spPr>
          <a:xfrm>
            <a:off x="152401" y="1295400"/>
            <a:ext cx="6705600" cy="4586359"/>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elderly </a:t>
            </a:r>
            <a:r>
              <a:rPr lang="en-US" sz="1600" b="0" i="0" u="none" strike="noStrike" cap="none" dirty="0">
                <a:solidFill>
                  <a:schemeClr val="tx1"/>
                </a:solidFill>
                <a:latin typeface="Calibri" panose="020F0502020204030204" pitchFamily="34" charset="0"/>
                <a:sym typeface="Calibri"/>
              </a:rPr>
              <a:t>are</a:t>
            </a:r>
            <a:r>
              <a:rPr lang="en-US" sz="1600" b="0" i="0" u="none" strike="noStrike" cap="none" dirty="0">
                <a:solidFill>
                  <a:schemeClr val="dk1"/>
                </a:solidFill>
                <a:latin typeface="Calibri" panose="020F0502020204030204" pitchFamily="34" charset="0"/>
                <a:sym typeface="Calibri"/>
              </a:rPr>
              <a:t> another vulnerable group in terms of poverty. </a:t>
            </a:r>
            <a:r>
              <a:rPr lang="en-US" sz="1600" dirty="0">
                <a:latin typeface="Calibri" panose="020F0502020204030204" pitchFamily="34" charset="0"/>
              </a:rPr>
              <a:t>E</a:t>
            </a:r>
            <a:r>
              <a:rPr lang="en-US" sz="1600" b="0" i="0" u="none" strike="noStrike" cap="none" dirty="0">
                <a:solidFill>
                  <a:schemeClr val="dk1"/>
                </a:solidFill>
                <a:latin typeface="Calibri" panose="020F0502020204030204" pitchFamily="34" charset="0"/>
                <a:sym typeface="Calibri"/>
              </a:rPr>
              <a:t>lderly here is defined as </a:t>
            </a:r>
            <a:r>
              <a:rPr lang="en-US" sz="1600" b="0" i="0" u="none" strike="noStrike" cap="none" dirty="0">
                <a:solidFill>
                  <a:schemeClr val="tx1"/>
                </a:solidFill>
                <a:latin typeface="Calibri" panose="020F0502020204030204" pitchFamily="34" charset="0"/>
                <a:sym typeface="Calibri"/>
              </a:rPr>
              <a:t>people</a:t>
            </a:r>
            <a:r>
              <a:rPr lang="en-US" sz="1600" b="0" i="0" u="none" strike="noStrike" cap="none" dirty="0">
                <a:solidFill>
                  <a:schemeClr val="dk1"/>
                </a:solidFill>
                <a:latin typeface="Calibri" panose="020F0502020204030204" pitchFamily="34" charset="0"/>
                <a:sym typeface="Calibri"/>
              </a:rPr>
              <a:t> over 65 years </a:t>
            </a:r>
            <a:r>
              <a:rPr lang="en-US" sz="1600" b="0" i="0" u="none" strike="noStrike" cap="none" dirty="0">
                <a:solidFill>
                  <a:schemeClr val="tx1"/>
                </a:solidFill>
                <a:latin typeface="Calibri" panose="020F0502020204030204" pitchFamily="34" charset="0"/>
                <a:sym typeface="Calibri"/>
              </a:rPr>
              <a:t>of age</a:t>
            </a:r>
            <a:r>
              <a:rPr lang="en-US" sz="1600" b="0" i="0" u="none" strike="noStrike" cap="none" dirty="0">
                <a:solidFill>
                  <a:schemeClr val="dk1"/>
                </a:solidFill>
                <a:latin typeface="Calibri" panose="020F0502020204030204" pitchFamily="34" charset="0"/>
                <a:sym typeface="Calibri"/>
              </a:rPr>
              <a:t>.</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According to the US Census Bureau data, 13.29% of the elderly in Queens are living below poverty and only 0.34% above the average for the total population.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areas bordered in blue are those with the highest levels of elderly in poverty. There are about 25% of the elderly population </a:t>
            </a:r>
            <a:r>
              <a:rPr lang="en-US" sz="1600" b="0" i="0" u="none" strike="noStrike" cap="none" dirty="0">
                <a:solidFill>
                  <a:schemeClr val="tx1"/>
                </a:solidFill>
                <a:latin typeface="Calibri" panose="020F0502020204030204" pitchFamily="34" charset="0"/>
                <a:sym typeface="Calibri"/>
              </a:rPr>
              <a:t>living</a:t>
            </a:r>
            <a:r>
              <a:rPr lang="en-US" sz="1600" b="0" i="0" u="none" strike="noStrike" cap="none" dirty="0">
                <a:solidFill>
                  <a:srgbClr val="FF0000"/>
                </a:solidFill>
                <a:latin typeface="Calibri" panose="020F0502020204030204" pitchFamily="34" charset="0"/>
                <a:sym typeface="Calibri"/>
              </a:rPr>
              <a:t> </a:t>
            </a:r>
            <a:r>
              <a:rPr lang="en-US" sz="1600" b="0" i="0" u="none" strike="noStrike" cap="none" dirty="0">
                <a:solidFill>
                  <a:schemeClr val="dk1"/>
                </a:solidFill>
                <a:latin typeface="Calibri" panose="020F0502020204030204" pitchFamily="34" charset="0"/>
                <a:sym typeface="Calibri"/>
              </a:rPr>
              <a:t>in poverty.</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areas in Corona, Jamaica and Far Rockaway, deserved a special mention because they have the highest percentage of the population in poverty, both generally and among the elderly.</a:t>
            </a:r>
          </a:p>
          <a:p>
            <a:pPr marL="228600" marR="0" lvl="0" indent="-228600" algn="just" rtl="0">
              <a:lnSpc>
                <a:spcPct val="100000"/>
              </a:lnSpc>
              <a:spcBef>
                <a:spcPts val="1000"/>
              </a:spcBef>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areas in Long Island City and Flushing were revealed as zones where elderly poverty is also quite high.</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38536"/>
            <a:ext cx="4648200" cy="657421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10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1000"/>
                                        <p:tgtEl>
                                          <p:spTgt spid="296">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6">
                                            <p:txEl>
                                              <p:pRg st="2" end="2"/>
                                            </p:txEl>
                                          </p:spTgt>
                                        </p:tgtEl>
                                        <p:attrNameLst>
                                          <p:attrName>style.visibility</p:attrName>
                                        </p:attrNameLst>
                                      </p:cBhvr>
                                      <p:to>
                                        <p:strVal val="visible"/>
                                      </p:to>
                                    </p:set>
                                    <p:animEffect transition="in" filter="fade">
                                      <p:cBhvr>
                                        <p:cTn id="20" dur="1000"/>
                                        <p:tgtEl>
                                          <p:spTgt spid="2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6">
                                            <p:txEl>
                                              <p:pRg st="3" end="3"/>
                                            </p:txEl>
                                          </p:spTgt>
                                        </p:tgtEl>
                                        <p:attrNameLst>
                                          <p:attrName>style.visibility</p:attrName>
                                        </p:attrNameLst>
                                      </p:cBhvr>
                                      <p:to>
                                        <p:strVal val="visible"/>
                                      </p:to>
                                    </p:set>
                                    <p:animEffect transition="in" filter="fade">
                                      <p:cBhvr>
                                        <p:cTn id="25" dur="1000"/>
                                        <p:tgtEl>
                                          <p:spTgt spid="2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6">
                                            <p:txEl>
                                              <p:pRg st="4" end="4"/>
                                            </p:txEl>
                                          </p:spTgt>
                                        </p:tgtEl>
                                        <p:attrNameLst>
                                          <p:attrName>style.visibility</p:attrName>
                                        </p:attrNameLst>
                                      </p:cBhvr>
                                      <p:to>
                                        <p:strVal val="visible"/>
                                      </p:to>
                                    </p:set>
                                    <p:animEffect transition="in" filter="fade">
                                      <p:cBhvr>
                                        <p:cTn id="30" dur="1000"/>
                                        <p:tgtEl>
                                          <p:spTgt spid="29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95"/>
                                        </p:tgtEl>
                                        <p:attrNameLst>
                                          <p:attrName>style.visibility</p:attrName>
                                        </p:attrNameLst>
                                      </p:cBhvr>
                                      <p:to>
                                        <p:strVal val="visible"/>
                                      </p:to>
                                    </p:set>
                                    <p:animEffect transition="in" filter="fade">
                                      <p:cBhvr>
                                        <p:cTn id="33"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03" name="Shape 303"/>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304" name="Shape 304"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305" name="Shape 305"/>
          <p:cNvSpPr txBox="1">
            <a:spLocks noGrp="1"/>
          </p:cNvSpPr>
          <p:nvPr>
            <p:ph type="ctrTitle"/>
          </p:nvPr>
        </p:nvSpPr>
        <p:spPr>
          <a:xfrm>
            <a:off x="445827" y="1009487"/>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panose="020F0502020204030204" pitchFamily="34" charset="0"/>
                <a:sym typeface="Calibri"/>
              </a:rPr>
              <a:t>FURTHER ANALYSIS</a:t>
            </a:r>
          </a:p>
        </p:txBody>
      </p:sp>
      <p:pic>
        <p:nvPicPr>
          <p:cNvPr id="306" name="Shape 306"/>
          <p:cNvPicPr preferRelativeResize="0"/>
          <p:nvPr/>
        </p:nvPicPr>
        <p:blipFill rotWithShape="1">
          <a:blip r:embed="rId5">
            <a:alphaModFix/>
          </a:blip>
          <a:srcRect/>
          <a:stretch/>
        </p:blipFill>
        <p:spPr>
          <a:xfrm>
            <a:off x="8517114" y="2968388"/>
            <a:ext cx="1942411" cy="19424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1" y="2057400"/>
            <a:ext cx="11125200" cy="4648198"/>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ICGC believes that poverty is a much more complex issue with many influencing factors. Therefore, the MEP pilot has </a:t>
            </a:r>
            <a:r>
              <a:rPr lang="en-US" sz="1800" b="1" i="0" u="none" strike="noStrike" cap="none" dirty="0">
                <a:solidFill>
                  <a:schemeClr val="dk1"/>
                </a:solidFill>
                <a:latin typeface="Calibri" panose="020F0502020204030204" pitchFamily="34" charset="0"/>
                <a:sym typeface="Calibri"/>
              </a:rPr>
              <a:t>extended the data analysis </a:t>
            </a:r>
            <a:r>
              <a:rPr lang="en-US" sz="1800" b="0" i="0" u="none" strike="noStrike" cap="none" dirty="0">
                <a:solidFill>
                  <a:schemeClr val="dk1"/>
                </a:solidFill>
                <a:latin typeface="Calibri" panose="020F0502020204030204" pitchFamily="34" charset="0"/>
                <a:sym typeface="Calibri"/>
              </a:rPr>
              <a:t>to the relationship between poverty and:</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ethnicity/race</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unemployment rates</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employed people that are still in poverty</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education attainment</a:t>
            </a:r>
          </a:p>
          <a:p>
            <a:pPr marL="685800" marR="0" lvl="1" indent="-228600" algn="just" rtl="0">
              <a:lnSpc>
                <a:spcPct val="100000"/>
              </a:lnSpc>
              <a:spcBef>
                <a:spcPts val="500"/>
              </a:spcBef>
              <a:spcAft>
                <a:spcPts val="0"/>
              </a:spcAft>
              <a:buClr>
                <a:schemeClr val="accent6"/>
              </a:buClr>
              <a:buSzPct val="100000"/>
              <a:buFont typeface="Arial"/>
              <a:buChar char="•"/>
            </a:pPr>
            <a:r>
              <a:rPr lang="en-US" sz="1800" b="0" i="0" u="none" strike="noStrike" cap="none" dirty="0">
                <a:solidFill>
                  <a:schemeClr val="dk1"/>
                </a:solidFill>
                <a:latin typeface="Calibri" panose="020F0502020204030204" pitchFamily="34" charset="0"/>
                <a:sym typeface="Calibri"/>
              </a:rPr>
              <a:t>education facilities</a:t>
            </a:r>
          </a:p>
          <a:p>
            <a:pPr marL="685800" marR="0" lvl="1" indent="-228600" algn="just" rtl="0">
              <a:lnSpc>
                <a:spcPct val="100000"/>
              </a:lnSpc>
              <a:spcBef>
                <a:spcPts val="500"/>
              </a:spcBef>
              <a:spcAft>
                <a:spcPts val="0"/>
              </a:spcAft>
              <a:buClr>
                <a:schemeClr val="accent6"/>
              </a:buClr>
              <a:buSzPct val="100000"/>
              <a:buFont typeface="Arial"/>
              <a:buChar char="•"/>
            </a:pP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p:txBody>
      </p:sp>
      <p:pic>
        <p:nvPicPr>
          <p:cNvPr id="312" name="Shape 312"/>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313" name="Shape 313"/>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4" name="Shape 314"/>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Effect transition="in" filter="fade">
                                      <p:cBhvr>
                                        <p:cTn id="7" dur="1000"/>
                                        <p:tgtEl>
                                          <p:spTgt spid="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Effect transition="in" filter="fade">
                                      <p:cBhvr>
                                        <p:cTn id="12" dur="1000"/>
                                        <p:tgtEl>
                                          <p:spTgt spid="3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xEl>
                                              <p:pRg st="2" end="2"/>
                                            </p:txEl>
                                          </p:spTgt>
                                        </p:tgtEl>
                                        <p:attrNameLst>
                                          <p:attrName>style.visibility</p:attrName>
                                        </p:attrNameLst>
                                      </p:cBhvr>
                                      <p:to>
                                        <p:strVal val="visible"/>
                                      </p:to>
                                    </p:set>
                                    <p:animEffect transition="in" filter="fade">
                                      <p:cBhvr>
                                        <p:cTn id="17" dur="1000"/>
                                        <p:tgtEl>
                                          <p:spTgt spid="3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
                                            <p:txEl>
                                              <p:pRg st="3" end="3"/>
                                            </p:txEl>
                                          </p:spTgt>
                                        </p:tgtEl>
                                        <p:attrNameLst>
                                          <p:attrName>style.visibility</p:attrName>
                                        </p:attrNameLst>
                                      </p:cBhvr>
                                      <p:to>
                                        <p:strVal val="visible"/>
                                      </p:to>
                                    </p:set>
                                    <p:animEffect transition="in" filter="fade">
                                      <p:cBhvr>
                                        <p:cTn id="22" dur="1000"/>
                                        <p:tgtEl>
                                          <p:spTgt spid="3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xEl>
                                              <p:pRg st="4" end="4"/>
                                            </p:txEl>
                                          </p:spTgt>
                                        </p:tgtEl>
                                        <p:attrNameLst>
                                          <p:attrName>style.visibility</p:attrName>
                                        </p:attrNameLst>
                                      </p:cBhvr>
                                      <p:to>
                                        <p:strVal val="visible"/>
                                      </p:to>
                                    </p:set>
                                    <p:animEffect transition="in" filter="fade">
                                      <p:cBhvr>
                                        <p:cTn id="27" dur="1000"/>
                                        <p:tgtEl>
                                          <p:spTgt spid="3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1">
                                            <p:txEl>
                                              <p:pRg st="5" end="5"/>
                                            </p:txEl>
                                          </p:spTgt>
                                        </p:tgtEl>
                                        <p:attrNameLst>
                                          <p:attrName>style.visibility</p:attrName>
                                        </p:attrNameLst>
                                      </p:cBhvr>
                                      <p:to>
                                        <p:strVal val="visible"/>
                                      </p:to>
                                    </p:set>
                                    <p:animEffect transition="in" filter="fade">
                                      <p:cBhvr>
                                        <p:cTn id="32" dur="1000"/>
                                        <p:tgtEl>
                                          <p:spTgt spid="3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p:nvPr/>
        </p:nvSpPr>
        <p:spPr>
          <a:xfrm rot="-5400000">
            <a:off x="3331922" y="-2855211"/>
            <a:ext cx="638177" cy="730108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6" name="Shape 336"/>
          <p:cNvSpPr txBox="1"/>
          <p:nvPr/>
        </p:nvSpPr>
        <p:spPr>
          <a:xfrm>
            <a:off x="-72320" y="196174"/>
            <a:ext cx="9826877"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000" b="1" dirty="0">
                <a:solidFill>
                  <a:schemeClr val="lt1"/>
                </a:solidFill>
                <a:latin typeface="Calibri" panose="020F0502020204030204" pitchFamily="34" charset="0"/>
                <a:ea typeface="Calibri"/>
                <a:cs typeface="Calibri"/>
                <a:sym typeface="Calibri"/>
              </a:rPr>
              <a:t>POVERTY AND UNEMPLOYMENT. MAP 5.1</a:t>
            </a:r>
          </a:p>
        </p:txBody>
      </p:sp>
      <p:sp>
        <p:nvSpPr>
          <p:cNvPr id="337" name="Shape 337"/>
          <p:cNvSpPr txBox="1"/>
          <p:nvPr/>
        </p:nvSpPr>
        <p:spPr>
          <a:xfrm>
            <a:off x="258818" y="5881758"/>
            <a:ext cx="29074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b="1">
                <a:solidFill>
                  <a:schemeClr val="dk1"/>
                </a:solidFill>
                <a:latin typeface="Calibri"/>
                <a:ea typeface="Calibri"/>
                <a:cs typeface="Calibri"/>
                <a:sym typeface="Calibri"/>
              </a:rPr>
              <a:t>EMPLOYMENT STATUS. 2010-2014 American Community Survey 5-Year Estimates. Table  S2301</a:t>
            </a:r>
          </a:p>
        </p:txBody>
      </p:sp>
      <p:sp>
        <p:nvSpPr>
          <p:cNvPr id="338" name="Shape 338"/>
          <p:cNvSpPr txBox="1">
            <a:spLocks noGrp="1"/>
          </p:cNvSpPr>
          <p:nvPr>
            <p:ph type="body" idx="1"/>
          </p:nvPr>
        </p:nvSpPr>
        <p:spPr>
          <a:xfrm>
            <a:off x="258818" y="1418898"/>
            <a:ext cx="6906254" cy="4067502"/>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It is reasonable to assume that unemployment rates would be higher in areas </a:t>
            </a:r>
            <a:r>
              <a:rPr lang="en-US" sz="1600" b="0" i="0" u="none" strike="noStrike" cap="none" dirty="0">
                <a:solidFill>
                  <a:schemeClr val="tx1"/>
                </a:solidFill>
                <a:latin typeface="Calibri" panose="020F0502020204030204" pitchFamily="34" charset="0"/>
                <a:sym typeface="Calibri"/>
              </a:rPr>
              <a:t>with more people </a:t>
            </a:r>
            <a:r>
              <a:rPr lang="en-US" sz="1600" b="0" i="0" u="none" strike="noStrike" cap="none" dirty="0">
                <a:solidFill>
                  <a:schemeClr val="dk1"/>
                </a:solidFill>
                <a:latin typeface="Calibri" panose="020F0502020204030204" pitchFamily="34" charset="0"/>
                <a:sym typeface="Calibri"/>
              </a:rPr>
              <a:t>living in poverty. </a:t>
            </a:r>
            <a:r>
              <a:rPr lang="en-US" sz="1600" b="0" i="0" u="none" cap="none" dirty="0">
                <a:solidFill>
                  <a:schemeClr val="tx1"/>
                </a:solidFill>
                <a:latin typeface="Calibri" panose="020F0502020204030204" pitchFamily="34" charset="0"/>
                <a:sym typeface="Calibri"/>
              </a:rPr>
              <a:t>Therefore</a:t>
            </a:r>
            <a:r>
              <a:rPr lang="en-US" sz="1600" b="0" i="0" u="none" cap="none" dirty="0">
                <a:solidFill>
                  <a:schemeClr val="dk1"/>
                </a:solidFill>
                <a:latin typeface="Calibri" panose="020F0502020204030204" pitchFamily="34" charset="0"/>
                <a:sym typeface="Calibri"/>
              </a:rPr>
              <a:t>,</a:t>
            </a:r>
            <a:r>
              <a:rPr lang="en-US" sz="1600" b="0" i="0" u="none" strike="noStrike" cap="none" dirty="0">
                <a:solidFill>
                  <a:schemeClr val="dk1"/>
                </a:solidFill>
                <a:latin typeface="Calibri" panose="020F0502020204030204" pitchFamily="34" charset="0"/>
                <a:sym typeface="Calibri"/>
              </a:rPr>
              <a:t> we studied the unemployment rates in relation to extreme poverty areas.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Using the US Census Bureau data, we depict</a:t>
            </a:r>
            <a:r>
              <a:rPr lang="en-US" sz="1600" b="0" i="0" u="none" strike="noStrike" cap="none" dirty="0">
                <a:solidFill>
                  <a:schemeClr val="tx1"/>
                </a:solidFill>
                <a:latin typeface="Calibri" panose="020F0502020204030204" pitchFamily="34" charset="0"/>
                <a:sym typeface="Calibri"/>
              </a:rPr>
              <a:t>ed</a:t>
            </a:r>
            <a:r>
              <a:rPr lang="en-US" sz="1600" b="0" i="0" u="none" strike="noStrike" cap="none" dirty="0">
                <a:solidFill>
                  <a:schemeClr val="dk1"/>
                </a:solidFill>
                <a:latin typeface="Calibri" panose="020F0502020204030204" pitchFamily="34" charset="0"/>
                <a:sym typeface="Calibri"/>
              </a:rPr>
              <a:t> the ZIP Codes in Queens classified by unemployment rates.  Areas with extreme poverty levels are highlighted in </a:t>
            </a:r>
            <a:r>
              <a:rPr lang="en-US" sz="1600" dirty="0">
                <a:solidFill>
                  <a:schemeClr val="tx1"/>
                </a:solidFill>
                <a:latin typeface="Calibri" panose="020F0502020204030204" pitchFamily="34" charset="0"/>
              </a:rPr>
              <a:t>green.</a:t>
            </a:r>
            <a:endParaRPr lang="en-US" sz="1600" b="0" i="0" u="none" strike="sngStrike" cap="none" dirty="0">
              <a:solidFill>
                <a:schemeClr val="tx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As expected, the area in Jamaica (ZIP Code 11430) revealed </a:t>
            </a:r>
            <a:r>
              <a:rPr lang="en-US" sz="1600" b="0" i="0" u="none" cap="none" dirty="0">
                <a:solidFill>
                  <a:srgbClr val="000000"/>
                </a:solidFill>
                <a:latin typeface="Calibri" panose="020F0502020204030204" pitchFamily="34" charset="0"/>
                <a:sym typeface="Calibri"/>
              </a:rPr>
              <a:t>not only </a:t>
            </a:r>
            <a:r>
              <a:rPr lang="en-US" sz="1600" b="0" i="0" u="none" strike="noStrike" cap="none" dirty="0">
                <a:solidFill>
                  <a:schemeClr val="dk1"/>
                </a:solidFill>
                <a:latin typeface="Calibri" panose="020F0502020204030204" pitchFamily="34" charset="0"/>
                <a:sym typeface="Calibri"/>
              </a:rPr>
              <a:t>the highest percentage of people in poverty, but also the highest levels of unemployment.</a:t>
            </a:r>
          </a:p>
          <a:p>
            <a:pPr marL="228600" marR="0" lvl="0" indent="-228600" algn="just" rtl="0">
              <a:lnSpc>
                <a:spcPct val="100000"/>
              </a:lnSpc>
              <a:spcBef>
                <a:spcPts val="1000"/>
              </a:spcBef>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However, areas in Corona and Flushing had the lowest unemployment rates while the percentages of population in poverty were within the highest. </a:t>
            </a: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46" y="147796"/>
            <a:ext cx="4634222" cy="6554448"/>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xEl>
                                              <p:pRg st="1" end="1"/>
                                            </p:txEl>
                                          </p:spTgt>
                                        </p:tgtEl>
                                        <p:attrNameLst>
                                          <p:attrName>style.visibility</p:attrName>
                                        </p:attrNameLst>
                                      </p:cBhvr>
                                      <p:to>
                                        <p:strVal val="visible"/>
                                      </p:to>
                                    </p:set>
                                    <p:animEffect transition="in" filter="fade">
                                      <p:cBhvr>
                                        <p:cTn id="12" dur="1000"/>
                                        <p:tgtEl>
                                          <p:spTgt spid="33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8">
                                            <p:txEl>
                                              <p:pRg st="2" end="2"/>
                                            </p:txEl>
                                          </p:spTgt>
                                        </p:tgtEl>
                                        <p:attrNameLst>
                                          <p:attrName>style.visibility</p:attrName>
                                        </p:attrNameLst>
                                      </p:cBhvr>
                                      <p:to>
                                        <p:strVal val="visible"/>
                                      </p:to>
                                    </p:set>
                                    <p:animEffect transition="in" filter="fade">
                                      <p:cBhvr>
                                        <p:cTn id="20" dur="1000"/>
                                        <p:tgtEl>
                                          <p:spTgt spid="3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8">
                                            <p:txEl>
                                              <p:pRg st="3" end="3"/>
                                            </p:txEl>
                                          </p:spTgt>
                                        </p:tgtEl>
                                        <p:attrNameLst>
                                          <p:attrName>style.visibility</p:attrName>
                                        </p:attrNameLst>
                                      </p:cBhvr>
                                      <p:to>
                                        <p:strVal val="visible"/>
                                      </p:to>
                                    </p:set>
                                    <p:animEffect transition="in" filter="fade">
                                      <p:cBhvr>
                                        <p:cTn id="25" dur="1000"/>
                                        <p:tgtEl>
                                          <p:spTgt spid="3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7"/>
                                        </p:tgtEl>
                                        <p:attrNameLst>
                                          <p:attrName>style.visibility</p:attrName>
                                        </p:attrNameLst>
                                      </p:cBhvr>
                                      <p:to>
                                        <p:strVal val="visible"/>
                                      </p:to>
                                    </p:set>
                                    <p:animEffect transition="in" filter="fade">
                                      <p:cBhvr>
                                        <p:cTn id="30"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p:nvPr/>
        </p:nvSpPr>
        <p:spPr>
          <a:xfrm rot="-5400000">
            <a:off x="5372027" y="-4871379"/>
            <a:ext cx="638177" cy="113822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0" name="Shape 320"/>
          <p:cNvSpPr txBox="1"/>
          <p:nvPr/>
        </p:nvSpPr>
        <p:spPr>
          <a:xfrm>
            <a:off x="609600" y="381000"/>
            <a:ext cx="108966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bg1"/>
                </a:solidFill>
                <a:latin typeface="Calibri" panose="020F0502020204030204" pitchFamily="34" charset="0"/>
                <a:ea typeface="Calibri"/>
                <a:cs typeface="Calibri"/>
                <a:sym typeface="Calibri"/>
              </a:rPr>
              <a:t>POVERTY AND  RACE</a:t>
            </a:r>
          </a:p>
        </p:txBody>
      </p:sp>
      <p:sp>
        <p:nvSpPr>
          <p:cNvPr id="321" name="Shape 321"/>
          <p:cNvSpPr txBox="1">
            <a:spLocks noGrp="1"/>
          </p:cNvSpPr>
          <p:nvPr>
            <p:ph type="body" idx="1"/>
          </p:nvPr>
        </p:nvSpPr>
        <p:spPr>
          <a:xfrm>
            <a:off x="304800" y="1575469"/>
            <a:ext cx="11172967" cy="4784385"/>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According to the US Census Bureau data for Queens, the percentage of the population that </a:t>
            </a:r>
            <a:r>
              <a:rPr lang="en-US" sz="1600" dirty="0">
                <a:solidFill>
                  <a:schemeClr val="tx1"/>
                </a:solidFill>
                <a:latin typeface="Calibri" panose="020F0502020204030204" pitchFamily="34" charset="0"/>
              </a:rPr>
              <a:t>were </a:t>
            </a:r>
            <a:r>
              <a:rPr lang="en-US" sz="1600" b="0" i="0" u="none" cap="none" dirty="0">
                <a:solidFill>
                  <a:schemeClr val="tx1"/>
                </a:solidFill>
                <a:latin typeface="Calibri" panose="020F0502020204030204" pitchFamily="34" charset="0"/>
                <a:sym typeface="Calibri"/>
              </a:rPr>
              <a:t>living</a:t>
            </a:r>
            <a:r>
              <a:rPr lang="en-US" sz="1600" b="0" i="0" u="none" strike="noStrike" cap="none" dirty="0">
                <a:solidFill>
                  <a:schemeClr val="tx1"/>
                </a:solidFill>
                <a:latin typeface="Calibri" panose="020F0502020204030204" pitchFamily="34" charset="0"/>
                <a:sym typeface="Calibri"/>
              </a:rPr>
              <a:t> </a:t>
            </a:r>
            <a:r>
              <a:rPr lang="en-US" sz="1600" b="0" i="0" u="none" strike="noStrike" cap="none" dirty="0">
                <a:solidFill>
                  <a:schemeClr val="dk1"/>
                </a:solidFill>
                <a:latin typeface="Calibri" panose="020F0502020204030204" pitchFamily="34" charset="0"/>
                <a:sym typeface="Calibri"/>
              </a:rPr>
              <a:t>below the poverty threshold by race/ethnicity were:</a:t>
            </a:r>
          </a:p>
          <a:p>
            <a:pPr marL="685800" marR="0" lvl="1" indent="-228600" algn="just" rtl="0">
              <a:lnSpc>
                <a:spcPct val="100000"/>
              </a:lnSpc>
              <a:spcBef>
                <a:spcPts val="5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15.29% for African American </a:t>
            </a:r>
            <a:endParaRPr lang="en-US" sz="1600" b="0" i="0" u="none" strike="noStrike" cap="none" dirty="0">
              <a:solidFill>
                <a:srgbClr val="FF0000"/>
              </a:solidFill>
              <a:latin typeface="Calibri" panose="020F0502020204030204" pitchFamily="34" charset="0"/>
              <a:sym typeface="Calibri"/>
            </a:endParaRPr>
          </a:p>
          <a:p>
            <a:pPr marL="685800" marR="0" lvl="1" indent="-228600" algn="just" rtl="0">
              <a:lnSpc>
                <a:spcPct val="100000"/>
              </a:lnSpc>
              <a:spcBef>
                <a:spcPts val="5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14.20% for Asian</a:t>
            </a:r>
            <a:endParaRPr lang="en-US" sz="1600" b="0" i="0" u="none" strike="sngStrike" cap="none" dirty="0">
              <a:solidFill>
                <a:srgbClr val="FF0000"/>
              </a:solidFill>
              <a:latin typeface="Calibri" panose="020F0502020204030204" pitchFamily="34" charset="0"/>
              <a:sym typeface="Calibri"/>
            </a:endParaRPr>
          </a:p>
          <a:p>
            <a:pPr marL="685800" marR="0" lvl="1" indent="-228600" algn="just" rtl="0">
              <a:lnSpc>
                <a:spcPct val="100000"/>
              </a:lnSpc>
              <a:spcBef>
                <a:spcPts val="5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15.20% for Hispanic</a:t>
            </a:r>
            <a:r>
              <a:rPr lang="en-US" sz="1600" b="0" i="0" u="none" strike="sngStrike" cap="none" dirty="0">
                <a:solidFill>
                  <a:srgbClr val="FF0000"/>
                </a:solidFill>
                <a:latin typeface="Calibri" panose="020F0502020204030204" pitchFamily="34" charset="0"/>
                <a:sym typeface="Calibri"/>
              </a:rPr>
              <a:t> </a:t>
            </a:r>
          </a:p>
          <a:p>
            <a:pPr marL="685800" marR="0" lvl="1" indent="-228600" algn="just" rtl="0">
              <a:lnSpc>
                <a:spcPct val="100000"/>
              </a:lnSpc>
              <a:spcBef>
                <a:spcPts val="5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10.75% for Whites</a:t>
            </a:r>
          </a:p>
          <a:p>
            <a:pPr marL="457200" marR="0" lvl="1" indent="0" algn="just" rtl="0">
              <a:lnSpc>
                <a:spcPct val="100000"/>
              </a:lnSpc>
              <a:spcBef>
                <a:spcPts val="500"/>
              </a:spcBef>
              <a:spcAft>
                <a:spcPts val="0"/>
              </a:spcAft>
              <a:buClr>
                <a:schemeClr val="accent6"/>
              </a:buClr>
              <a:buSzPct val="100000"/>
              <a:buNone/>
            </a:pPr>
            <a:endParaRPr lang="en-US" sz="1600" b="0" i="0" u="none" strike="sngStrike" cap="none" dirty="0">
              <a:solidFill>
                <a:srgbClr val="FF0000"/>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Recalling that the average percentage of population in Queens below the poverty line is 12.95%, we found out that </a:t>
            </a:r>
            <a:r>
              <a:rPr lang="en-US" sz="1600" dirty="0">
                <a:latin typeface="Calibri" panose="020F0502020204030204" pitchFamily="34" charset="0"/>
              </a:rPr>
              <a:t>W</a:t>
            </a:r>
            <a:r>
              <a:rPr lang="en-US" sz="1600" b="0" i="0" u="none" strike="noStrike" cap="none" dirty="0">
                <a:solidFill>
                  <a:schemeClr val="dk1"/>
                </a:solidFill>
                <a:latin typeface="Calibri" panose="020F0502020204030204" pitchFamily="34" charset="0"/>
                <a:sym typeface="Calibri"/>
              </a:rPr>
              <a:t>hites</a:t>
            </a:r>
            <a:r>
              <a:rPr lang="en-US" sz="1600" b="0" i="0" u="none" strike="noStrike" cap="none" dirty="0">
                <a:solidFill>
                  <a:schemeClr val="tx1"/>
                </a:solidFill>
                <a:latin typeface="Calibri" panose="020F0502020204030204" pitchFamily="34" charset="0"/>
                <a:sym typeface="Calibri"/>
              </a:rPr>
              <a:t> were </a:t>
            </a:r>
            <a:r>
              <a:rPr lang="en-US" sz="1600" b="0" i="0" u="none" strike="noStrike" cap="none" dirty="0">
                <a:solidFill>
                  <a:schemeClr val="dk1"/>
                </a:solidFill>
                <a:latin typeface="Calibri" panose="020F0502020204030204" pitchFamily="34" charset="0"/>
                <a:sym typeface="Calibri"/>
              </a:rPr>
              <a:t>the only </a:t>
            </a:r>
            <a:r>
              <a:rPr lang="en-US" sz="1600" b="0" i="0" u="none" strike="noStrike" cap="none" dirty="0">
                <a:solidFill>
                  <a:schemeClr val="tx1"/>
                </a:solidFill>
                <a:latin typeface="Calibri" panose="020F0502020204030204" pitchFamily="34" charset="0"/>
                <a:sym typeface="Calibri"/>
              </a:rPr>
              <a:t>racial</a:t>
            </a:r>
            <a:r>
              <a:rPr lang="en-US" sz="1600" b="0" i="0" u="none" strike="noStrike" cap="none" dirty="0">
                <a:solidFill>
                  <a:srgbClr val="FF0000"/>
                </a:solidFill>
                <a:latin typeface="Calibri" panose="020F0502020204030204" pitchFamily="34" charset="0"/>
                <a:sym typeface="Calibri"/>
              </a:rPr>
              <a:t> </a:t>
            </a:r>
            <a:r>
              <a:rPr lang="en-US" sz="1600" b="0" i="0" u="none" strike="noStrike" cap="none" dirty="0">
                <a:solidFill>
                  <a:schemeClr val="tx1"/>
                </a:solidFill>
                <a:latin typeface="Calibri" panose="020F0502020204030204" pitchFamily="34" charset="0"/>
                <a:sym typeface="Calibri"/>
              </a:rPr>
              <a:t>demo</a:t>
            </a:r>
            <a:r>
              <a:rPr lang="en-US" sz="1600" dirty="0">
                <a:solidFill>
                  <a:schemeClr val="tx1"/>
                </a:solidFill>
                <a:latin typeface="Calibri" panose="020F0502020204030204" pitchFamily="34" charset="0"/>
              </a:rPr>
              <a:t>graphic</a:t>
            </a:r>
            <a:r>
              <a:rPr lang="en-US" sz="1600" b="0" i="0" u="none" strike="noStrike" cap="none" dirty="0">
                <a:solidFill>
                  <a:schemeClr val="tx1"/>
                </a:solidFill>
                <a:latin typeface="Calibri" panose="020F0502020204030204" pitchFamily="34" charset="0"/>
                <a:sym typeface="Calibri"/>
              </a:rPr>
              <a:t> with </a:t>
            </a:r>
            <a:r>
              <a:rPr lang="en-US" sz="1600" b="0" i="0" u="none" strike="noStrike" cap="none" dirty="0">
                <a:solidFill>
                  <a:schemeClr val="dk1"/>
                </a:solidFill>
                <a:latin typeface="Calibri" panose="020F0502020204030204" pitchFamily="34" charset="0"/>
                <a:sym typeface="Calibri"/>
              </a:rPr>
              <a:t>poverty rates lower than the average.</a:t>
            </a:r>
          </a:p>
          <a:p>
            <a:pPr marL="228600" marR="0" lvl="0" indent="-228600" algn="just" rtl="0">
              <a:lnSpc>
                <a:spcPct val="100000"/>
              </a:lnSpc>
              <a:spcBef>
                <a:spcPts val="1000"/>
              </a:spcBef>
              <a:spcAft>
                <a:spcPts val="0"/>
              </a:spcAft>
              <a:buClr>
                <a:schemeClr val="accent6"/>
              </a:buClr>
              <a:buSzPct val="100000"/>
              <a:buFont typeface="Arial"/>
              <a:buChar char="•"/>
            </a:pPr>
            <a:endParaRPr lang="en-US" sz="16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When we depicted the ZIP Code areas in the Borough of Queens where the percentage of African Americans in poverty were higher than this average, it resulted in </a:t>
            </a:r>
            <a:r>
              <a:rPr lang="en-US" sz="1600" b="1" i="0" u="none" strike="noStrike" cap="none" dirty="0">
                <a:solidFill>
                  <a:schemeClr val="dk1"/>
                </a:solidFill>
                <a:latin typeface="Calibri" panose="020F0502020204030204" pitchFamily="34" charset="0"/>
                <a:sym typeface="Calibri"/>
              </a:rPr>
              <a:t>36</a:t>
            </a:r>
            <a:r>
              <a:rPr lang="en-US" sz="1600" b="0" i="0" u="none" strike="noStrike" cap="none" dirty="0">
                <a:solidFill>
                  <a:schemeClr val="dk1"/>
                </a:solidFill>
                <a:latin typeface="Calibri" panose="020F0502020204030204" pitchFamily="34" charset="0"/>
                <a:sym typeface="Calibri"/>
              </a:rPr>
              <a:t> zones. In the case of Asian, Hispanic, and White population</a:t>
            </a:r>
            <a:r>
              <a:rPr lang="en-US" sz="1600" dirty="0">
                <a:solidFill>
                  <a:schemeClr val="tx1"/>
                </a:solidFill>
                <a:latin typeface="Calibri" panose="020F0502020204030204" pitchFamily="34" charset="0"/>
              </a:rPr>
              <a:t>s</a:t>
            </a:r>
            <a:r>
              <a:rPr lang="en-US" sz="1600" b="0" i="0" u="none" strike="noStrike" cap="none" dirty="0">
                <a:solidFill>
                  <a:schemeClr val="dk1"/>
                </a:solidFill>
                <a:latin typeface="Calibri" panose="020F0502020204030204" pitchFamily="34" charset="0"/>
                <a:sym typeface="Calibri"/>
              </a:rPr>
              <a:t> the number decreased to </a:t>
            </a:r>
            <a:r>
              <a:rPr lang="en-US" sz="1600" b="1" i="0" u="none" strike="noStrike" cap="none" dirty="0">
                <a:solidFill>
                  <a:schemeClr val="dk1"/>
                </a:solidFill>
                <a:latin typeface="Calibri" panose="020F0502020204030204" pitchFamily="34" charset="0"/>
                <a:sym typeface="Calibri"/>
              </a:rPr>
              <a:t>33</a:t>
            </a:r>
            <a:r>
              <a:rPr lang="en-US" sz="1600" b="0" i="0" u="none" strike="noStrike" cap="none" dirty="0">
                <a:solidFill>
                  <a:schemeClr val="dk1"/>
                </a:solidFill>
                <a:latin typeface="Calibri" panose="020F0502020204030204" pitchFamily="34" charset="0"/>
                <a:sym typeface="Calibri"/>
              </a:rPr>
              <a:t>, </a:t>
            </a:r>
            <a:r>
              <a:rPr lang="en-US" sz="1600" b="1" i="0" u="none" strike="noStrike" cap="none" dirty="0">
                <a:solidFill>
                  <a:schemeClr val="dk1"/>
                </a:solidFill>
                <a:latin typeface="Calibri" panose="020F0502020204030204" pitchFamily="34" charset="0"/>
                <a:sym typeface="Calibri"/>
              </a:rPr>
              <a:t>30</a:t>
            </a:r>
            <a:r>
              <a:rPr lang="en-US" sz="1600" b="0" i="0" u="none" strike="noStrike" cap="none" dirty="0">
                <a:solidFill>
                  <a:schemeClr val="dk1"/>
                </a:solidFill>
                <a:latin typeface="Calibri" panose="020F0502020204030204" pitchFamily="34" charset="0"/>
                <a:sym typeface="Calibri"/>
              </a:rPr>
              <a:t> and </a:t>
            </a:r>
            <a:r>
              <a:rPr lang="en-US" sz="1600" b="1" i="0" u="none" strike="noStrike" cap="none" dirty="0">
                <a:solidFill>
                  <a:schemeClr val="dk1"/>
                </a:solidFill>
                <a:latin typeface="Calibri" panose="020F0502020204030204" pitchFamily="34" charset="0"/>
                <a:sym typeface="Calibri"/>
              </a:rPr>
              <a:t>16</a:t>
            </a:r>
            <a:r>
              <a:rPr lang="en-US" sz="1600" b="0" i="0" u="none" strike="noStrike" cap="none" dirty="0">
                <a:solidFill>
                  <a:schemeClr val="dk1"/>
                </a:solidFill>
                <a:latin typeface="Calibri" panose="020F0502020204030204" pitchFamily="34" charset="0"/>
                <a:sym typeface="Calibri"/>
              </a:rPr>
              <a:t> areas, respectively. </a:t>
            </a:r>
          </a:p>
          <a:p>
            <a:pPr marL="228600" marR="0" lvl="0" indent="-228600" algn="just" rtl="0">
              <a:lnSpc>
                <a:spcPct val="100000"/>
              </a:lnSpc>
              <a:spcBef>
                <a:spcPts val="1000"/>
              </a:spcBef>
              <a:buClr>
                <a:schemeClr val="accent6"/>
              </a:buClr>
              <a:buSzPct val="1000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Effect transition="in" filter="fade">
                                      <p:cBhvr>
                                        <p:cTn id="7" dur="1000"/>
                                        <p:tgtEl>
                                          <p:spTgt spid="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xEl>
                                              <p:pRg st="1" end="1"/>
                                            </p:txEl>
                                          </p:spTgt>
                                        </p:tgtEl>
                                        <p:attrNameLst>
                                          <p:attrName>style.visibility</p:attrName>
                                        </p:attrNameLst>
                                      </p:cBhvr>
                                      <p:to>
                                        <p:strVal val="visible"/>
                                      </p:to>
                                    </p:set>
                                    <p:animEffect transition="in" filter="fade">
                                      <p:cBhvr>
                                        <p:cTn id="12" dur="1000"/>
                                        <p:tgtEl>
                                          <p:spTgt spid="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xEl>
                                              <p:pRg st="2" end="2"/>
                                            </p:txEl>
                                          </p:spTgt>
                                        </p:tgtEl>
                                        <p:attrNameLst>
                                          <p:attrName>style.visibility</p:attrName>
                                        </p:attrNameLst>
                                      </p:cBhvr>
                                      <p:to>
                                        <p:strVal val="visible"/>
                                      </p:to>
                                    </p:set>
                                    <p:animEffect transition="in" filter="fade">
                                      <p:cBhvr>
                                        <p:cTn id="17" dur="1000"/>
                                        <p:tgtEl>
                                          <p:spTgt spid="3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
                                            <p:txEl>
                                              <p:pRg st="3" end="3"/>
                                            </p:txEl>
                                          </p:spTgt>
                                        </p:tgtEl>
                                        <p:attrNameLst>
                                          <p:attrName>style.visibility</p:attrName>
                                        </p:attrNameLst>
                                      </p:cBhvr>
                                      <p:to>
                                        <p:strVal val="visible"/>
                                      </p:to>
                                    </p:set>
                                    <p:animEffect transition="in" filter="fade">
                                      <p:cBhvr>
                                        <p:cTn id="22" dur="1000"/>
                                        <p:tgtEl>
                                          <p:spTgt spid="3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xEl>
                                              <p:pRg st="4" end="4"/>
                                            </p:txEl>
                                          </p:spTgt>
                                        </p:tgtEl>
                                        <p:attrNameLst>
                                          <p:attrName>style.visibility</p:attrName>
                                        </p:attrNameLst>
                                      </p:cBhvr>
                                      <p:to>
                                        <p:strVal val="visible"/>
                                      </p:to>
                                    </p:set>
                                    <p:animEffect transition="in" filter="fade">
                                      <p:cBhvr>
                                        <p:cTn id="27" dur="1000"/>
                                        <p:tgtEl>
                                          <p:spTgt spid="3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1">
                                            <p:txEl>
                                              <p:pRg st="6" end="6"/>
                                            </p:txEl>
                                          </p:spTgt>
                                        </p:tgtEl>
                                        <p:attrNameLst>
                                          <p:attrName>style.visibility</p:attrName>
                                        </p:attrNameLst>
                                      </p:cBhvr>
                                      <p:to>
                                        <p:strVal val="visible"/>
                                      </p:to>
                                    </p:set>
                                    <p:animEffect transition="in" filter="fade">
                                      <p:cBhvr>
                                        <p:cTn id="32" dur="1000"/>
                                        <p:tgtEl>
                                          <p:spTgt spid="32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1">
                                            <p:txEl>
                                              <p:pRg st="8" end="8"/>
                                            </p:txEl>
                                          </p:spTgt>
                                        </p:tgtEl>
                                        <p:attrNameLst>
                                          <p:attrName>style.visibility</p:attrName>
                                        </p:attrNameLst>
                                      </p:cBhvr>
                                      <p:to>
                                        <p:strVal val="visible"/>
                                      </p:to>
                                    </p:set>
                                    <p:animEffect transition="in" filter="fade">
                                      <p:cBhvr>
                                        <p:cTn id="37" dur="1000"/>
                                        <p:tgtEl>
                                          <p:spTgt spid="3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p:nvPr/>
        </p:nvSpPr>
        <p:spPr>
          <a:xfrm rot="-5400000">
            <a:off x="2690478" y="-2213765"/>
            <a:ext cx="638177" cy="601819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27" name="Shape 327"/>
          <p:cNvSpPr txBox="1"/>
          <p:nvPr/>
        </p:nvSpPr>
        <p:spPr>
          <a:xfrm>
            <a:off x="467" y="391886"/>
            <a:ext cx="6018198" cy="8055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   MAP 4</a:t>
            </a:r>
          </a:p>
        </p:txBody>
      </p:sp>
      <p:sp>
        <p:nvSpPr>
          <p:cNvPr id="328" name="Shape 328"/>
          <p:cNvSpPr txBox="1"/>
          <p:nvPr/>
        </p:nvSpPr>
        <p:spPr>
          <a:xfrm>
            <a:off x="258818" y="5881758"/>
            <a:ext cx="29074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b="1">
                <a:solidFill>
                  <a:schemeClr val="dk1"/>
                </a:solidFill>
                <a:latin typeface="Calibri"/>
                <a:ea typeface="Calibri"/>
                <a:cs typeface="Calibri"/>
                <a:sym typeface="Calibri"/>
              </a:rPr>
              <a:t>POVERTY STATUS IN THE PAST 12 MONTHS 2010-2014 American Community Survey 5-Year Estimates. Table  S1701</a:t>
            </a:r>
          </a:p>
        </p:txBody>
      </p:sp>
      <p:sp>
        <p:nvSpPr>
          <p:cNvPr id="329" name="Shape 329"/>
          <p:cNvSpPr txBox="1">
            <a:spLocks noGrp="1"/>
          </p:cNvSpPr>
          <p:nvPr>
            <p:ph type="body" idx="1"/>
          </p:nvPr>
        </p:nvSpPr>
        <p:spPr>
          <a:xfrm>
            <a:off x="379866" y="1371600"/>
            <a:ext cx="5638800" cy="4213258"/>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zones colored on the map represent the 9 ZIP Code areas with the highest percentage of the population in poverty in Queens, classified by </a:t>
            </a:r>
            <a:r>
              <a:rPr lang="en-US" sz="1600" b="0" i="0" u="none" strike="noStrike" cap="none" dirty="0">
                <a:solidFill>
                  <a:schemeClr val="tx1"/>
                </a:solidFill>
                <a:latin typeface="Calibri" panose="020F0502020204030204" pitchFamily="34" charset="0"/>
                <a:sym typeface="Calibri"/>
              </a:rPr>
              <a:t>ethnicity</a:t>
            </a:r>
            <a:r>
              <a:rPr lang="en-US" sz="1600" b="0" i="0" u="none" strike="noStrike" cap="none" dirty="0">
                <a:solidFill>
                  <a:schemeClr val="dk1"/>
                </a:solidFill>
                <a:latin typeface="Calibri" panose="020F0502020204030204" pitchFamily="34" charset="0"/>
                <a:sym typeface="Calibri"/>
              </a:rPr>
              <a:t>.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color in each area represents the ethnic group with the highest percentage of the population in poverty in this area. </a:t>
            </a:r>
          </a:p>
          <a:p>
            <a:pPr marL="228600" marR="0" lvl="0" indent="-228600" algn="just" rtl="0">
              <a:lnSpc>
                <a:spcPct val="100000"/>
              </a:lnSpc>
              <a:spcBef>
                <a:spcPts val="1000"/>
              </a:spcBef>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There is not a homogenous pattern that could describe the distribution of poverty </a:t>
            </a:r>
            <a:r>
              <a:rPr lang="en-US" sz="1600" b="0" i="0" u="none" strike="noStrike" cap="none" dirty="0">
                <a:solidFill>
                  <a:schemeClr val="tx1"/>
                </a:solidFill>
                <a:latin typeface="Calibri" panose="020F0502020204030204" pitchFamily="34" charset="0"/>
                <a:sym typeface="Calibri"/>
              </a:rPr>
              <a:t>a</a:t>
            </a:r>
            <a:r>
              <a:rPr lang="en-US" sz="1600" dirty="0">
                <a:solidFill>
                  <a:schemeClr val="tx1"/>
                </a:solidFill>
                <a:latin typeface="Calibri" panose="020F0502020204030204" pitchFamily="34" charset="0"/>
              </a:rPr>
              <a:t>mong</a:t>
            </a:r>
            <a:r>
              <a:rPr lang="en-US" sz="1600" dirty="0">
                <a:latin typeface="Calibri" panose="020F0502020204030204" pitchFamily="34" charset="0"/>
              </a:rPr>
              <a:t> </a:t>
            </a:r>
            <a:r>
              <a:rPr lang="en-US" sz="1600" b="0" i="0" u="none" strike="noStrike" cap="none" dirty="0">
                <a:solidFill>
                  <a:schemeClr val="dk1"/>
                </a:solidFill>
                <a:latin typeface="Calibri" panose="020F0502020204030204" pitchFamily="34" charset="0"/>
                <a:sym typeface="Calibri"/>
              </a:rPr>
              <a:t>different ethnicities though as you can see Hispanics have the highest poverty rate in 5 of the 9 areas depicted.</a:t>
            </a:r>
          </a:p>
        </p:txBody>
      </p:sp>
      <p:pic>
        <p:nvPicPr>
          <p:cNvPr id="330" name="Shape 330"/>
          <p:cNvPicPr preferRelativeResize="0"/>
          <p:nvPr/>
        </p:nvPicPr>
        <p:blipFill rotWithShape="1">
          <a:blip r:embed="rId3">
            <a:alphaModFix/>
          </a:blip>
          <a:srcRect/>
          <a:stretch/>
        </p:blipFill>
        <p:spPr>
          <a:xfrm>
            <a:off x="6846254" y="142838"/>
            <a:ext cx="4645160" cy="6569917"/>
          </a:xfrm>
          <a:prstGeom prst="rect">
            <a:avLst/>
          </a:prstGeom>
          <a:noFill/>
          <a:ln w="9525" cap="flat" cmpd="sng">
            <a:solidFill>
              <a:schemeClr val="dk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500"/>
                                        <p:tgtEl>
                                          <p:spTgt spid="33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9">
                                            <p:txEl>
                                              <p:pRg st="0" end="0"/>
                                            </p:txEl>
                                          </p:spTgt>
                                        </p:tgtEl>
                                        <p:attrNameLst>
                                          <p:attrName>style.visibility</p:attrName>
                                        </p:attrNameLst>
                                      </p:cBhvr>
                                      <p:to>
                                        <p:strVal val="visible"/>
                                      </p:to>
                                    </p:set>
                                    <p:animEffect transition="in" filter="fade">
                                      <p:cBhvr>
                                        <p:cTn id="15" dur="1000"/>
                                        <p:tgtEl>
                                          <p:spTgt spid="329">
                                            <p:txEl>
                                              <p:pRg st="0" end="0"/>
                                            </p:txEl>
                                          </p:spTgt>
                                        </p:tgtEl>
                                      </p:cBhvr>
                                    </p:animEffect>
                                    <p:anim calcmode="lin" valueType="num">
                                      <p:cBhvr>
                                        <p:cTn id="16" dur="1000" fill="hold"/>
                                        <p:tgtEl>
                                          <p:spTgt spid="32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29">
                                            <p:txEl>
                                              <p:pRg st="1" end="1"/>
                                            </p:txEl>
                                          </p:spTgt>
                                        </p:tgtEl>
                                        <p:attrNameLst>
                                          <p:attrName>style.visibility</p:attrName>
                                        </p:attrNameLst>
                                      </p:cBhvr>
                                      <p:to>
                                        <p:strVal val="visible"/>
                                      </p:to>
                                    </p:set>
                                    <p:animEffect transition="in" filter="fade">
                                      <p:cBhvr>
                                        <p:cTn id="22" dur="1000"/>
                                        <p:tgtEl>
                                          <p:spTgt spid="329">
                                            <p:txEl>
                                              <p:pRg st="1" end="1"/>
                                            </p:txEl>
                                          </p:spTgt>
                                        </p:tgtEl>
                                      </p:cBhvr>
                                    </p:animEffect>
                                    <p:anim calcmode="lin" valueType="num">
                                      <p:cBhvr>
                                        <p:cTn id="23" dur="1000" fill="hold"/>
                                        <p:tgtEl>
                                          <p:spTgt spid="32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29">
                                            <p:txEl>
                                              <p:pRg st="2" end="2"/>
                                            </p:txEl>
                                          </p:spTgt>
                                        </p:tgtEl>
                                        <p:attrNameLst>
                                          <p:attrName>style.visibility</p:attrName>
                                        </p:attrNameLst>
                                      </p:cBhvr>
                                      <p:to>
                                        <p:strVal val="visible"/>
                                      </p:to>
                                    </p:set>
                                    <p:animEffect transition="in" filter="fade">
                                      <p:cBhvr>
                                        <p:cTn id="29" dur="1000"/>
                                        <p:tgtEl>
                                          <p:spTgt spid="329">
                                            <p:txEl>
                                              <p:pRg st="2" end="2"/>
                                            </p:txEl>
                                          </p:spTgt>
                                        </p:tgtEl>
                                      </p:cBhvr>
                                    </p:animEffect>
                                    <p:anim calcmode="lin" valueType="num">
                                      <p:cBhvr>
                                        <p:cTn id="30" dur="1000" fill="hold"/>
                                        <p:tgtEl>
                                          <p:spTgt spid="32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838200" y="1981200"/>
            <a:ext cx="10515599" cy="4263384"/>
          </a:xfrm>
          <a:prstGeom prst="rect">
            <a:avLst/>
          </a:prstGeom>
          <a:noFill/>
          <a:ln>
            <a:noFill/>
          </a:ln>
        </p:spPr>
        <p:txBody>
          <a:bodyPr lIns="91425" tIns="45700" rIns="91425" bIns="45700" anchor="t" anchorCtr="0">
            <a:noAutofit/>
          </a:bodyPr>
          <a:lstStyle/>
          <a:p>
            <a:pPr indent="-228600" algn="just">
              <a:lnSpc>
                <a:spcPct val="100000"/>
              </a:lnSpc>
              <a:spcBef>
                <a:spcPts val="0"/>
              </a:spcBef>
              <a:buClr>
                <a:schemeClr val="accent6"/>
              </a:buClr>
              <a:buFont typeface="Noto Sans Symbols"/>
              <a:buChar char="▪"/>
            </a:pPr>
            <a:r>
              <a:rPr lang="en-US" sz="1800" dirty="0">
                <a:latin typeface="Calibri" panose="020F0502020204030204" pitchFamily="34" charset="0"/>
              </a:rPr>
              <a:t>In September 2015, all Member States of the United Nations signed the </a:t>
            </a:r>
            <a:r>
              <a:rPr lang="en-US" sz="1800" b="1" dirty="0">
                <a:latin typeface="Calibri" panose="020F0502020204030204" pitchFamily="34" charset="0"/>
              </a:rPr>
              <a:t>2030 Agenda for Sustainable Development</a:t>
            </a:r>
            <a:r>
              <a:rPr lang="en-US" sz="1800" dirty="0">
                <a:latin typeface="Calibri" panose="020F0502020204030204" pitchFamily="34" charset="0"/>
              </a:rPr>
              <a:t>, a plan of action that seeks to eradicate extreme poverty and ‘leave no one behind’ </a:t>
            </a:r>
          </a:p>
          <a:p>
            <a:pPr indent="-228600" algn="just">
              <a:lnSpc>
                <a:spcPct val="100000"/>
              </a:lnSpc>
              <a:spcBef>
                <a:spcPts val="0"/>
              </a:spcBef>
              <a:buClr>
                <a:schemeClr val="accent6"/>
              </a:buClr>
              <a:buFont typeface="Noto Sans Symbols"/>
              <a:buChar char="▪"/>
            </a:pPr>
            <a:endParaRPr lang="en-US" sz="1800" dirty="0">
              <a:latin typeface="Calibri" panose="020F0502020204030204" pitchFamily="34" charset="0"/>
            </a:endParaRPr>
          </a:p>
          <a:p>
            <a:pPr indent="-228600" algn="just">
              <a:lnSpc>
                <a:spcPct val="100000"/>
              </a:lnSpc>
              <a:spcBef>
                <a:spcPts val="0"/>
              </a:spcBef>
              <a:buClr>
                <a:schemeClr val="accent6"/>
              </a:buClr>
              <a:buFont typeface="Noto Sans Symbols"/>
              <a:buChar char="▪"/>
            </a:pPr>
            <a:r>
              <a:rPr lang="en-US" sz="1800" dirty="0">
                <a:latin typeface="Calibri" panose="020F0502020204030204" pitchFamily="34" charset="0"/>
              </a:rPr>
              <a:t>The plan developed a set a goals and targets - the </a:t>
            </a:r>
            <a:r>
              <a:rPr lang="en-US" sz="1800" b="1" dirty="0">
                <a:latin typeface="Calibri" panose="020F0502020204030204" pitchFamily="34" charset="0"/>
              </a:rPr>
              <a:t>Sustainable Development Goals (SDGs) </a:t>
            </a:r>
            <a:r>
              <a:rPr lang="en-US" sz="1800" dirty="0">
                <a:latin typeface="Calibri" panose="020F0502020204030204" pitchFamily="34" charset="0"/>
              </a:rPr>
              <a:t>- to be achieved by 2030. </a:t>
            </a:r>
          </a:p>
          <a:p>
            <a:pPr indent="-228600" algn="just">
              <a:lnSpc>
                <a:spcPct val="100000"/>
              </a:lnSpc>
              <a:spcBef>
                <a:spcPts val="0"/>
              </a:spcBef>
              <a:buClr>
                <a:schemeClr val="accent6"/>
              </a:buClr>
              <a:buFont typeface="Noto Sans Symbols"/>
              <a:buChar char="▪"/>
            </a:pPr>
            <a:endParaRPr lang="en-US" sz="1800" dirty="0">
              <a:latin typeface="Calibri" panose="020F0502020204030204" pitchFamily="34" charset="0"/>
            </a:endParaRPr>
          </a:p>
          <a:p>
            <a:pPr indent="-228600" algn="just">
              <a:lnSpc>
                <a:spcPct val="100000"/>
              </a:lnSpc>
              <a:spcBef>
                <a:spcPts val="0"/>
              </a:spcBef>
              <a:buClr>
                <a:schemeClr val="accent6"/>
              </a:buClr>
              <a:buFont typeface="Noto Sans Symbols"/>
              <a:buChar char="▪"/>
            </a:pPr>
            <a:r>
              <a:rPr lang="en-US" sz="1800" dirty="0">
                <a:latin typeface="Calibri" panose="020F0502020204030204" pitchFamily="34" charset="0"/>
              </a:rPr>
              <a:t>The 17 SDGs and their corresponding 169 targets seek to integrate and balance sustainable development: including economic, social and environmental factors.</a:t>
            </a:r>
          </a:p>
          <a:p>
            <a:pPr marL="0" indent="0" algn="just">
              <a:lnSpc>
                <a:spcPct val="100000"/>
              </a:lnSpc>
              <a:spcBef>
                <a:spcPts val="0"/>
              </a:spcBef>
              <a:buClr>
                <a:schemeClr val="accent6"/>
              </a:buClr>
              <a:buNone/>
            </a:pPr>
            <a:endParaRPr lang="en-US" sz="1800" dirty="0">
              <a:latin typeface="Calibri" panose="020F0502020204030204" pitchFamily="34" charset="0"/>
            </a:endParaRPr>
          </a:p>
          <a:p>
            <a:pPr indent="-228600" algn="just">
              <a:lnSpc>
                <a:spcPct val="100000"/>
              </a:lnSpc>
              <a:spcBef>
                <a:spcPts val="0"/>
              </a:spcBef>
              <a:buClr>
                <a:schemeClr val="accent6"/>
              </a:buClr>
              <a:buFont typeface="Noto Sans Symbols"/>
              <a:buChar char="▪"/>
            </a:pPr>
            <a:r>
              <a:rPr lang="en-US" sz="1800" dirty="0">
                <a:latin typeface="Calibri" panose="020F0502020204030204" pitchFamily="34" charset="0"/>
              </a:rPr>
              <a:t>The </a:t>
            </a:r>
            <a:r>
              <a:rPr lang="en-US" sz="1800" b="1" dirty="0">
                <a:latin typeface="Calibri" panose="020F0502020204030204" pitchFamily="34" charset="0"/>
              </a:rPr>
              <a:t>Institute for Conscious Global Change (ICGC)</a:t>
            </a:r>
            <a:r>
              <a:rPr lang="en-US" sz="1800" dirty="0">
                <a:latin typeface="Calibri" panose="020F0502020204030204" pitchFamily="34" charset="0"/>
              </a:rPr>
              <a:t>, a 501 (c)(3) non-profit organization in Special Consultative Status with the Economic and Social Council of the United Nations, works on the “how” to implement these goals, targets and indicators through the </a:t>
            </a:r>
            <a:r>
              <a:rPr lang="en-US" sz="1800" b="1" dirty="0">
                <a:latin typeface="Calibri" panose="020F0502020204030204" pitchFamily="34" charset="0"/>
              </a:rPr>
              <a:t>Millennium Earth Project (MEP)</a:t>
            </a:r>
            <a:r>
              <a:rPr lang="en-US" sz="1800" dirty="0">
                <a:latin typeface="Calibri" panose="020F0502020204030204" pitchFamily="34" charset="0"/>
              </a:rPr>
              <a:t>.</a:t>
            </a:r>
            <a:endParaRPr lang="es-ES" sz="1800" dirty="0">
              <a:latin typeface="Calibri" panose="020F0502020204030204" pitchFamily="34" charset="0"/>
            </a:endParaRPr>
          </a:p>
          <a:p>
            <a:pPr marL="0" marR="0" lvl="0" indent="0" algn="just" rtl="0">
              <a:lnSpc>
                <a:spcPct val="100000"/>
              </a:lnSpc>
              <a:spcBef>
                <a:spcPts val="1000"/>
              </a:spcBef>
              <a:spcAft>
                <a:spcPts val="0"/>
              </a:spcAft>
              <a:buClr>
                <a:schemeClr val="accent6"/>
              </a:buClr>
              <a:buSzPct val="25000"/>
              <a:buFont typeface="Arial"/>
              <a:buNone/>
            </a:pPr>
            <a:endParaRPr sz="1800" b="1"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08" name="Shape 108"/>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9" name="Shape 109"/>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52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1000"/>
                                        <p:tgtEl>
                                          <p:spTgt spid="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animEffect transition="in" filter="fade">
                                      <p:cBhvr>
                                        <p:cTn id="17" dur="1000"/>
                                        <p:tgtEl>
                                          <p:spTgt spid="1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6" end="6"/>
                                            </p:txEl>
                                          </p:spTgt>
                                        </p:tgtEl>
                                        <p:attrNameLst>
                                          <p:attrName>style.visibility</p:attrName>
                                        </p:attrNameLst>
                                      </p:cBhvr>
                                      <p:to>
                                        <p:strVal val="visible"/>
                                      </p:to>
                                    </p:set>
                                    <p:animEffect transition="in" filter="fade">
                                      <p:cBhvr>
                                        <p:cTn id="22" dur="1000"/>
                                        <p:tgtEl>
                                          <p:spTgt spid="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p:nvPr/>
        </p:nvSpPr>
        <p:spPr>
          <a:xfrm rot="-5400000">
            <a:off x="3407148" y="-2930436"/>
            <a:ext cx="638177" cy="745153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45" name="Shape 345"/>
          <p:cNvSpPr txBox="1"/>
          <p:nvPr/>
        </p:nvSpPr>
        <p:spPr>
          <a:xfrm>
            <a:off x="0" y="391886"/>
            <a:ext cx="7620000" cy="72253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WITHIN EMPLOYED. MAP 5.2</a:t>
            </a:r>
          </a:p>
        </p:txBody>
      </p:sp>
      <p:sp>
        <p:nvSpPr>
          <p:cNvPr id="346" name="Shape 346"/>
          <p:cNvSpPr txBox="1"/>
          <p:nvPr/>
        </p:nvSpPr>
        <p:spPr>
          <a:xfrm>
            <a:off x="258818" y="5881758"/>
            <a:ext cx="2907462"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b="1">
                <a:solidFill>
                  <a:schemeClr val="dk1"/>
                </a:solidFill>
                <a:latin typeface="Calibri"/>
                <a:ea typeface="Calibri"/>
                <a:cs typeface="Calibri"/>
                <a:sym typeface="Calibri"/>
              </a:rPr>
              <a:t>POVERTY STATUS IN THE PAST 12 MONTHS 2010-2014 American Community Survey 5-Year Estimates. Table  S1701</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347" name="Shape 347"/>
          <p:cNvSpPr txBox="1">
            <a:spLocks noGrp="1"/>
          </p:cNvSpPr>
          <p:nvPr>
            <p:ph type="body" idx="1"/>
          </p:nvPr>
        </p:nvSpPr>
        <p:spPr>
          <a:xfrm>
            <a:off x="552735" y="1350934"/>
            <a:ext cx="6514529" cy="4205265"/>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This map shows the percentage of employed people that were still in poverty in the ZIP Code areas in Queens, according to the US Census Bureau Data. The areas with the highest percentage of population in poverty are highlighted in </a:t>
            </a:r>
            <a:r>
              <a:rPr lang="en-US" sz="1600" b="0" i="0" u="none" strike="noStrike" cap="none" dirty="0">
                <a:solidFill>
                  <a:schemeClr val="tx1"/>
                </a:solidFill>
                <a:latin typeface="Calibri" panose="020F0502020204030204" pitchFamily="34" charset="0"/>
                <a:sym typeface="Calibri"/>
              </a:rPr>
              <a:t>green</a:t>
            </a:r>
            <a:r>
              <a:rPr lang="en-US" sz="1600" dirty="0">
                <a:solidFill>
                  <a:schemeClr val="tx1"/>
                </a:solidFill>
                <a:latin typeface="Calibri" panose="020F0502020204030204" pitchFamily="34" charset="0"/>
              </a:rPr>
              <a:t>.</a:t>
            </a:r>
            <a:r>
              <a:rPr lang="en-US" sz="1600" dirty="0">
                <a:solidFill>
                  <a:srgbClr val="FF0000"/>
                </a:solidFill>
                <a:latin typeface="Calibri" panose="020F0502020204030204" pitchFamily="34" charset="0"/>
              </a:rPr>
              <a:t> </a:t>
            </a:r>
            <a:r>
              <a:rPr lang="en-US" sz="1600" b="0" i="0" u="none" strike="noStrike" cap="none" dirty="0">
                <a:solidFill>
                  <a:srgbClr val="FF0000"/>
                </a:solidFill>
                <a:latin typeface="Calibri" panose="020F0502020204030204" pitchFamily="34" charset="0"/>
                <a:sym typeface="Calibri"/>
              </a:rPr>
              <a:t>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As with the other analyses the Jamaica represents the highest levels of poverty among the employed.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All the areas with percentages between 10% and 15% of employed people in poverty  are colored in yellow, 4 of which are within the </a:t>
            </a:r>
            <a:r>
              <a:rPr lang="en-US" sz="1600" b="0" i="0" u="none" strike="noStrike" cap="none" dirty="0" err="1">
                <a:solidFill>
                  <a:schemeClr val="dk1"/>
                </a:solidFill>
                <a:latin typeface="Calibri" panose="020F0502020204030204" pitchFamily="34" charset="0"/>
                <a:sym typeface="Calibri"/>
              </a:rPr>
              <a:t>higest</a:t>
            </a:r>
            <a:r>
              <a:rPr lang="en-US" sz="1600" b="0" i="0" u="none" strike="noStrike" cap="none" dirty="0">
                <a:solidFill>
                  <a:schemeClr val="dk1"/>
                </a:solidFill>
                <a:latin typeface="Calibri" panose="020F0502020204030204" pitchFamily="34" charset="0"/>
                <a:sym typeface="Calibri"/>
              </a:rPr>
              <a:t> areas of poverty</a:t>
            </a:r>
          </a:p>
          <a:p>
            <a:pPr marL="228600" marR="0" lvl="0" indent="-228600" algn="just" rtl="0">
              <a:lnSpc>
                <a:spcPct val="100000"/>
              </a:lnSpc>
              <a:spcBef>
                <a:spcPts val="1000"/>
              </a:spcBef>
              <a:spcAft>
                <a:spcPts val="0"/>
              </a:spcAft>
              <a:buClr>
                <a:schemeClr val="accent6"/>
              </a:buClr>
              <a:buSzPct val="100000"/>
              <a:buFont typeface="Arial"/>
              <a:buChar char="•"/>
            </a:pPr>
            <a:r>
              <a:rPr lang="en-US" sz="1600" dirty="0">
                <a:latin typeface="Calibri" panose="020F0502020204030204" pitchFamily="34" charset="0"/>
              </a:rPr>
              <a:t>Areas between 5-10% employment in poverty are in light brown, only 3 of which are within the highest poverty areas</a:t>
            </a:r>
            <a:endParaRPr lang="en-US" sz="16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Arial"/>
              <a:buNone/>
            </a:pPr>
            <a:endParaRPr sz="1800" b="0" i="0" u="none" strike="noStrike" cap="none" dirty="0">
              <a:solidFill>
                <a:schemeClr val="dk1"/>
              </a:solidFill>
              <a:latin typeface="Cambria" panose="02040503050406030204" pitchFamily="18" charset="0"/>
              <a:sym typeface="Calibri"/>
            </a:endParaRPr>
          </a:p>
          <a:p>
            <a:pPr marL="228600" marR="0" lvl="0" indent="-228600" algn="just" rtl="0">
              <a:lnSpc>
                <a:spcPct val="100000"/>
              </a:lnSpc>
              <a:spcBef>
                <a:spcPts val="1000"/>
              </a:spcBef>
              <a:buClr>
                <a:schemeClr val="accent6"/>
              </a:buClr>
              <a:buSzPct val="100000"/>
              <a:buFont typeface="Arial"/>
              <a:buNone/>
            </a:pPr>
            <a:endParaRPr sz="1600" b="0" i="0" u="none" strike="noStrike" cap="none" dirty="0">
              <a:solidFill>
                <a:schemeClr val="dk1"/>
              </a:solidFill>
              <a:latin typeface="Calibri"/>
              <a:ea typeface="Calibri"/>
              <a:cs typeface="Calibri"/>
              <a:sym typeface="Calibri"/>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478" y="323845"/>
            <a:ext cx="4512122" cy="638175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1000"/>
                                        <p:tgtEl>
                                          <p:spTgt spid="3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7">
                                            <p:txEl>
                                              <p:pRg st="0" end="0"/>
                                            </p:txEl>
                                          </p:spTgt>
                                        </p:tgtEl>
                                        <p:attrNameLst>
                                          <p:attrName>style.visibility</p:attrName>
                                        </p:attrNameLst>
                                      </p:cBhvr>
                                      <p:to>
                                        <p:strVal val="visible"/>
                                      </p:to>
                                    </p:set>
                                    <p:animEffect transition="in" filter="fade">
                                      <p:cBhvr>
                                        <p:cTn id="15" dur="1000"/>
                                        <p:tgtEl>
                                          <p:spTgt spid="3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7">
                                            <p:txEl>
                                              <p:pRg st="1" end="1"/>
                                            </p:txEl>
                                          </p:spTgt>
                                        </p:tgtEl>
                                        <p:attrNameLst>
                                          <p:attrName>style.visibility</p:attrName>
                                        </p:attrNameLst>
                                      </p:cBhvr>
                                      <p:to>
                                        <p:strVal val="visible"/>
                                      </p:to>
                                    </p:set>
                                    <p:animEffect transition="in" filter="fade">
                                      <p:cBhvr>
                                        <p:cTn id="20" dur="1000"/>
                                        <p:tgtEl>
                                          <p:spTgt spid="3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7">
                                            <p:txEl>
                                              <p:pRg st="2" end="2"/>
                                            </p:txEl>
                                          </p:spTgt>
                                        </p:tgtEl>
                                        <p:attrNameLst>
                                          <p:attrName>style.visibility</p:attrName>
                                        </p:attrNameLst>
                                      </p:cBhvr>
                                      <p:to>
                                        <p:strVal val="visible"/>
                                      </p:to>
                                    </p:set>
                                    <p:animEffect transition="in" filter="fade">
                                      <p:cBhvr>
                                        <p:cTn id="25" dur="1000"/>
                                        <p:tgtEl>
                                          <p:spTgt spid="34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47">
                                            <p:txEl>
                                              <p:pRg st="3" end="3"/>
                                            </p:txEl>
                                          </p:spTgt>
                                        </p:tgtEl>
                                        <p:attrNameLst>
                                          <p:attrName>style.visibility</p:attrName>
                                        </p:attrNameLst>
                                      </p:cBhvr>
                                      <p:to>
                                        <p:strVal val="visible"/>
                                      </p:to>
                                    </p:set>
                                    <p:animEffect transition="in" filter="fade">
                                      <p:cBhvr>
                                        <p:cTn id="30" dur="1000"/>
                                        <p:tgtEl>
                                          <p:spTgt spid="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p:nvPr/>
        </p:nvSpPr>
        <p:spPr>
          <a:xfrm rot="-5400000">
            <a:off x="5426852" y="-4950141"/>
            <a:ext cx="638177" cy="11490948"/>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54" name="Shape 354"/>
          <p:cNvSpPr txBox="1"/>
          <p:nvPr/>
        </p:nvSpPr>
        <p:spPr>
          <a:xfrm>
            <a:off x="609599" y="220579"/>
            <a:ext cx="8261444"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POVERTY AND EDUCATION</a:t>
            </a:r>
          </a:p>
        </p:txBody>
      </p:sp>
      <p:sp>
        <p:nvSpPr>
          <p:cNvPr id="355" name="Shape 355"/>
          <p:cNvSpPr txBox="1">
            <a:spLocks noGrp="1"/>
          </p:cNvSpPr>
          <p:nvPr>
            <p:ph type="body" idx="1"/>
          </p:nvPr>
        </p:nvSpPr>
        <p:spPr>
          <a:xfrm>
            <a:off x="304800" y="1295399"/>
            <a:ext cx="11658600" cy="4996219"/>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In addition, we studied the location of the school facilities in the area and their relationship to the children population density.</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According to Census Bureau for educational attainment in Queens, the data is as follows: </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21.40% for people with Less than High School Degrees</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14.60% for High School Graduates</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10.20% for those with some College Education </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7.75% for those who have a Bachelor’s Degree or Higher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From these results, it was observed that:</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The greater the educational attainment, the lower the percentage of people in poverty. This trend was also present in all the ZIP Code areas under study.</a:t>
            </a:r>
          </a:p>
          <a:p>
            <a:pPr marL="685800" marR="0" lvl="1" indent="-228600" algn="just" rtl="0">
              <a:lnSpc>
                <a:spcPct val="100000"/>
              </a:lnSpc>
              <a:spcBef>
                <a:spcPts val="500"/>
              </a:spcBef>
              <a:spcAft>
                <a:spcPts val="0"/>
              </a:spcAft>
              <a:buClr>
                <a:schemeClr val="accent6"/>
              </a:buClr>
              <a:buSzPct val="100000"/>
              <a:buFont typeface="Noto Sans Symbols"/>
              <a:buChar char="▪"/>
            </a:pPr>
            <a:r>
              <a:rPr lang="en-US" sz="1600" b="0" i="0" u="none" strike="noStrike" cap="none" dirty="0">
                <a:solidFill>
                  <a:schemeClr val="dk1"/>
                </a:solidFill>
                <a:latin typeface="Calibri" panose="020F0502020204030204" pitchFamily="34" charset="0"/>
                <a:sym typeface="Calibri"/>
              </a:rPr>
              <a:t>The population whose education attainment was high school or less was more affected by poverty. The percentages were  between 1.5 to 8.5 percentage points above the average for Queens (12.95%). However, the poverty rate for those who had attended university was below the average.</a:t>
            </a:r>
          </a:p>
          <a:p>
            <a:pPr marL="457200" marR="0" lvl="1" indent="0" algn="just" rtl="0">
              <a:lnSpc>
                <a:spcPct val="100000"/>
              </a:lnSpc>
              <a:spcBef>
                <a:spcPts val="500"/>
              </a:spcBef>
              <a:buClr>
                <a:schemeClr val="accent6"/>
              </a:buClr>
              <a:buSzPct val="250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fade">
                                      <p:cBhvr>
                                        <p:cTn id="12" dur="1000"/>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fade">
                                      <p:cBhvr>
                                        <p:cTn id="17" dur="1000"/>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fade">
                                      <p:cBhvr>
                                        <p:cTn id="22" dur="1000"/>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fade">
                                      <p:cBhvr>
                                        <p:cTn id="27" dur="1000"/>
                                        <p:tgtEl>
                                          <p:spTgt spid="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xEl>
                                              <p:pRg st="5" end="5"/>
                                            </p:txEl>
                                          </p:spTgt>
                                        </p:tgtEl>
                                        <p:attrNameLst>
                                          <p:attrName>style.visibility</p:attrName>
                                        </p:attrNameLst>
                                      </p:cBhvr>
                                      <p:to>
                                        <p:strVal val="visible"/>
                                      </p:to>
                                    </p:set>
                                    <p:animEffect transition="in" filter="fade">
                                      <p:cBhvr>
                                        <p:cTn id="32" dur="1000"/>
                                        <p:tgtEl>
                                          <p:spTgt spid="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5">
                                            <p:txEl>
                                              <p:pRg st="6" end="6"/>
                                            </p:txEl>
                                          </p:spTgt>
                                        </p:tgtEl>
                                        <p:attrNameLst>
                                          <p:attrName>style.visibility</p:attrName>
                                        </p:attrNameLst>
                                      </p:cBhvr>
                                      <p:to>
                                        <p:strVal val="visible"/>
                                      </p:to>
                                    </p:set>
                                    <p:animEffect transition="in" filter="fade">
                                      <p:cBhvr>
                                        <p:cTn id="37" dur="1000"/>
                                        <p:tgtEl>
                                          <p:spTgt spid="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5">
                                            <p:txEl>
                                              <p:pRg st="7" end="7"/>
                                            </p:txEl>
                                          </p:spTgt>
                                        </p:tgtEl>
                                        <p:attrNameLst>
                                          <p:attrName>style.visibility</p:attrName>
                                        </p:attrNameLst>
                                      </p:cBhvr>
                                      <p:to>
                                        <p:strVal val="visible"/>
                                      </p:to>
                                    </p:set>
                                    <p:animEffect transition="in" filter="fade">
                                      <p:cBhvr>
                                        <p:cTn id="42" dur="1000"/>
                                        <p:tgtEl>
                                          <p:spTgt spid="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5">
                                            <p:txEl>
                                              <p:pRg st="8" end="8"/>
                                            </p:txEl>
                                          </p:spTgt>
                                        </p:tgtEl>
                                        <p:attrNameLst>
                                          <p:attrName>style.visibility</p:attrName>
                                        </p:attrNameLst>
                                      </p:cBhvr>
                                      <p:to>
                                        <p:strVal val="visible"/>
                                      </p:to>
                                    </p:set>
                                    <p:animEffect transition="in" filter="fade">
                                      <p:cBhvr>
                                        <p:cTn id="47" dur="1000"/>
                                        <p:tgtEl>
                                          <p:spTgt spid="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p:nvPr/>
        </p:nvSpPr>
        <p:spPr>
          <a:xfrm rot="-5400000">
            <a:off x="3109911" y="-2633666"/>
            <a:ext cx="638177" cy="6858000"/>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1" name="Shape 361"/>
          <p:cNvSpPr txBox="1"/>
          <p:nvPr/>
        </p:nvSpPr>
        <p:spPr>
          <a:xfrm>
            <a:off x="-26277" y="220578"/>
            <a:ext cx="7620000" cy="119831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MAP 6.1. EDUCATION ATTAINMENT</a:t>
            </a:r>
          </a:p>
        </p:txBody>
      </p:sp>
      <p:sp>
        <p:nvSpPr>
          <p:cNvPr id="362" name="Shape 362"/>
          <p:cNvSpPr txBox="1"/>
          <p:nvPr/>
        </p:nvSpPr>
        <p:spPr>
          <a:xfrm>
            <a:off x="258818" y="5881758"/>
            <a:ext cx="29074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Source: U.S. Census Bureau. </a:t>
            </a:r>
          </a:p>
          <a:p>
            <a:pPr marL="0" marR="0" lvl="0" indent="0" algn="l" rtl="0">
              <a:spcBef>
                <a:spcPts val="0"/>
              </a:spcBef>
              <a:buSzPct val="25000"/>
              <a:buNone/>
            </a:pPr>
            <a:r>
              <a:rPr lang="en-US" sz="1200" b="1">
                <a:solidFill>
                  <a:schemeClr val="dk1"/>
                </a:solidFill>
                <a:latin typeface="Calibri"/>
                <a:ea typeface="Calibri"/>
                <a:cs typeface="Calibri"/>
                <a:sym typeface="Calibri"/>
              </a:rPr>
              <a:t>POVERTY STATUS IN THE PAST 12 MONTHS 2010-2014 American Community Survey 5-Year Estimates. Table  S1701</a:t>
            </a:r>
          </a:p>
        </p:txBody>
      </p:sp>
      <p:sp>
        <p:nvSpPr>
          <p:cNvPr id="363" name="Shape 363"/>
          <p:cNvSpPr txBox="1">
            <a:spLocks noGrp="1"/>
          </p:cNvSpPr>
          <p:nvPr>
            <p:ph type="body" idx="1"/>
          </p:nvPr>
        </p:nvSpPr>
        <p:spPr>
          <a:xfrm>
            <a:off x="258818" y="1310184"/>
            <a:ext cx="6446782" cy="4252414"/>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This map shows the 9 ZIP Code areas with the highest percentage of poverty in Queens classified by education attainment. The percentages displayed on the map corresponded to the people with lowest and highest education attainment .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The percentage of people in poverty with the highest level of education was above the average in Queens in two areas: Corona and Far Rockaway.</a:t>
            </a:r>
          </a:p>
          <a:p>
            <a:pPr marL="228600" marR="0" lvl="0" indent="-228600" algn="just" rtl="0">
              <a:lnSpc>
                <a:spcPct val="100000"/>
              </a:lnSpc>
              <a:spcBef>
                <a:spcPts val="1000"/>
              </a:spcBef>
              <a:buClr>
                <a:schemeClr val="accent6"/>
              </a:buClr>
              <a:buSzPct val="100000"/>
              <a:buFont typeface="Arial"/>
              <a:buChar char="•"/>
            </a:pPr>
            <a:r>
              <a:rPr lang="en-US" sz="1600" b="0" i="0" u="none" strike="noStrike" cap="none" dirty="0">
                <a:solidFill>
                  <a:schemeClr val="tx1"/>
                </a:solidFill>
                <a:latin typeface="Calibri" panose="020F0502020204030204" pitchFamily="34" charset="0"/>
                <a:sym typeface="Calibri"/>
              </a:rPr>
              <a:t>In all areas people in poverty with the lowest education attainment </a:t>
            </a:r>
            <a:r>
              <a:rPr lang="en-US" sz="1600" dirty="0">
                <a:solidFill>
                  <a:schemeClr val="tx1"/>
                </a:solidFill>
                <a:latin typeface="Calibri" panose="020F0502020204030204" pitchFamily="34" charset="0"/>
              </a:rPr>
              <a:t>had a much higher poverty rate </a:t>
            </a:r>
            <a:r>
              <a:rPr lang="en-US" sz="1600" b="0" i="0" u="none" strike="noStrike" cap="none" dirty="0">
                <a:solidFill>
                  <a:schemeClr val="tx1"/>
                </a:solidFill>
                <a:latin typeface="Calibri" panose="020F0502020204030204" pitchFamily="34" charset="0"/>
                <a:sym typeface="Calibri"/>
              </a:rPr>
              <a:t>than the average in Queens.</a:t>
            </a:r>
          </a:p>
        </p:txBody>
      </p:sp>
      <p:pic>
        <p:nvPicPr>
          <p:cNvPr id="364" name="Shape 364"/>
          <p:cNvPicPr preferRelativeResize="0"/>
          <p:nvPr/>
        </p:nvPicPr>
        <p:blipFill rotWithShape="1">
          <a:blip r:embed="rId3">
            <a:alphaModFix/>
          </a:blip>
          <a:srcRect/>
          <a:stretch/>
        </p:blipFill>
        <p:spPr>
          <a:xfrm>
            <a:off x="6950856" y="220578"/>
            <a:ext cx="4590194" cy="6492176"/>
          </a:xfrm>
          <a:prstGeom prst="rect">
            <a:avLst/>
          </a:prstGeom>
          <a:noFill/>
          <a:ln w="9525" cap="flat" cmpd="sng">
            <a:solidFill>
              <a:schemeClr val="dk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500"/>
                                        <p:tgtEl>
                                          <p:spTgt spid="364"/>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3">
                                            <p:txEl>
                                              <p:pRg st="0" end="0"/>
                                            </p:txEl>
                                          </p:spTgt>
                                        </p:tgtEl>
                                        <p:attrNameLst>
                                          <p:attrName>style.visibility</p:attrName>
                                        </p:attrNameLst>
                                      </p:cBhvr>
                                      <p:to>
                                        <p:strVal val="visible"/>
                                      </p:to>
                                    </p:set>
                                    <p:animEffect transition="in" filter="fade">
                                      <p:cBhvr>
                                        <p:cTn id="15" dur="1000"/>
                                        <p:tgtEl>
                                          <p:spTgt spid="3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3">
                                            <p:txEl>
                                              <p:pRg st="1" end="1"/>
                                            </p:txEl>
                                          </p:spTgt>
                                        </p:tgtEl>
                                        <p:attrNameLst>
                                          <p:attrName>style.visibility</p:attrName>
                                        </p:attrNameLst>
                                      </p:cBhvr>
                                      <p:to>
                                        <p:strVal val="visible"/>
                                      </p:to>
                                    </p:set>
                                    <p:animEffect transition="in" filter="fade">
                                      <p:cBhvr>
                                        <p:cTn id="20" dur="1000"/>
                                        <p:tgtEl>
                                          <p:spTgt spid="36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3">
                                            <p:txEl>
                                              <p:pRg st="2" end="2"/>
                                            </p:txEl>
                                          </p:spTgt>
                                        </p:tgtEl>
                                        <p:attrNameLst>
                                          <p:attrName>style.visibility</p:attrName>
                                        </p:attrNameLst>
                                      </p:cBhvr>
                                      <p:to>
                                        <p:strVal val="visible"/>
                                      </p:to>
                                    </p:set>
                                    <p:animEffect transition="in" filter="fade">
                                      <p:cBhvr>
                                        <p:cTn id="25" dur="1000"/>
                                        <p:tgtEl>
                                          <p:spTgt spid="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p:nvPr/>
        </p:nvSpPr>
        <p:spPr>
          <a:xfrm rot="-5400000">
            <a:off x="2935613" y="-2714564"/>
            <a:ext cx="1021365" cy="689165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70" name="Shape 370"/>
          <p:cNvSpPr txBox="1"/>
          <p:nvPr/>
        </p:nvSpPr>
        <p:spPr>
          <a:xfrm>
            <a:off x="468" y="220579"/>
            <a:ext cx="7162331" cy="102136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Calibri"/>
              <a:buNone/>
            </a:pPr>
            <a:r>
              <a:rPr lang="en-US" sz="3200" b="1" dirty="0">
                <a:solidFill>
                  <a:schemeClr val="lt1"/>
                </a:solidFill>
                <a:latin typeface="Calibri" panose="020F0502020204030204" pitchFamily="34" charset="0"/>
                <a:ea typeface="Calibri"/>
                <a:cs typeface="Calibri"/>
                <a:sym typeface="Calibri"/>
              </a:rPr>
              <a:t>MAP 6.2. EDUCATIONAL FACILITIES</a:t>
            </a:r>
          </a:p>
        </p:txBody>
      </p:sp>
      <p:sp>
        <p:nvSpPr>
          <p:cNvPr id="371" name="Shape 371"/>
          <p:cNvSpPr txBox="1"/>
          <p:nvPr/>
        </p:nvSpPr>
        <p:spPr>
          <a:xfrm>
            <a:off x="538833" y="5772576"/>
            <a:ext cx="29074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Sources: U.S. Census Bureau. SEX BY AGE 2010-2014 American Community Survey 5-Year Estimates. Table  B01001</a:t>
            </a:r>
          </a:p>
          <a:p>
            <a:pPr marL="0" marR="0" lvl="0" indent="0" algn="l" rtl="0">
              <a:spcBef>
                <a:spcPts val="0"/>
              </a:spcBef>
              <a:buSzPct val="25000"/>
              <a:buNone/>
            </a:pPr>
            <a:r>
              <a:rPr lang="en-US" sz="1200" b="1">
                <a:solidFill>
                  <a:schemeClr val="dk1"/>
                </a:solidFill>
                <a:latin typeface="Calibri"/>
                <a:ea typeface="Calibri"/>
                <a:cs typeface="Calibri"/>
                <a:sym typeface="Calibri"/>
              </a:rPr>
              <a:t>Open Street Map. NYC Buildings Files</a:t>
            </a:r>
          </a:p>
        </p:txBody>
      </p:sp>
      <p:sp>
        <p:nvSpPr>
          <p:cNvPr id="372" name="Shape 372"/>
          <p:cNvSpPr txBox="1">
            <a:spLocks noGrp="1"/>
          </p:cNvSpPr>
          <p:nvPr>
            <p:ph type="body" idx="1"/>
          </p:nvPr>
        </p:nvSpPr>
        <p:spPr>
          <a:xfrm>
            <a:off x="152399" y="1447800"/>
            <a:ext cx="7010399" cy="4082142"/>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This map shows the location of the schools facilities in Queens that overlap with population density of children by square mile in all ZIP Code areas.  </a:t>
            </a:r>
          </a:p>
          <a:p>
            <a:pPr marL="228600" marR="0" lvl="0" indent="-228600" algn="just" rtl="0">
              <a:lnSpc>
                <a:spcPct val="100000"/>
              </a:lnSpc>
              <a:spcBef>
                <a:spcPts val="1000"/>
              </a:spcBef>
              <a:spcAft>
                <a:spcPts val="0"/>
              </a:spcAft>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With the resulting pattern, it was important to highlight that there were no schools in the north central area of Corona while the child population density there was one of the highest. In addition, as we found out from the previous analysis, children living in poverty in this area was at one of the highest rates. </a:t>
            </a:r>
          </a:p>
          <a:p>
            <a:pPr marL="228600" marR="0" lvl="0" indent="-228600" algn="just" rtl="0">
              <a:lnSpc>
                <a:spcPct val="100000"/>
              </a:lnSpc>
              <a:spcBef>
                <a:spcPts val="1000"/>
              </a:spcBef>
              <a:buClr>
                <a:schemeClr val="accent6"/>
              </a:buClr>
              <a:buSzPct val="100000"/>
              <a:buFont typeface="Arial"/>
              <a:buChar char="•"/>
            </a:pPr>
            <a:r>
              <a:rPr lang="en-US" sz="1600" b="0" i="0" u="none" strike="noStrike" cap="none" dirty="0">
                <a:solidFill>
                  <a:schemeClr val="dk1"/>
                </a:solidFill>
                <a:latin typeface="Calibri" panose="020F0502020204030204" pitchFamily="34" charset="0"/>
                <a:sym typeface="Calibri"/>
              </a:rPr>
              <a:t>In the rest of the borough the distribution of the schools </a:t>
            </a:r>
            <a:r>
              <a:rPr lang="en-US" sz="1600" dirty="0">
                <a:latin typeface="Calibri" panose="020F0502020204030204" pitchFamily="34" charset="0"/>
              </a:rPr>
              <a:t>generally fit </a:t>
            </a:r>
            <a:r>
              <a:rPr lang="en-US" sz="1600" b="0" i="0" u="none" strike="noStrike" cap="none" dirty="0">
                <a:solidFill>
                  <a:schemeClr val="dk1"/>
                </a:solidFill>
                <a:latin typeface="Calibri" panose="020F0502020204030204" pitchFamily="34" charset="0"/>
                <a:sym typeface="Calibri"/>
              </a:rPr>
              <a:t>the child population density. </a:t>
            </a:r>
          </a:p>
        </p:txBody>
      </p:sp>
      <p:pic>
        <p:nvPicPr>
          <p:cNvPr id="373" name="Shape 373"/>
          <p:cNvPicPr preferRelativeResize="0"/>
          <p:nvPr/>
        </p:nvPicPr>
        <p:blipFill rotWithShape="1">
          <a:blip r:embed="rId3">
            <a:alphaModFix/>
          </a:blip>
          <a:srcRect/>
          <a:stretch/>
        </p:blipFill>
        <p:spPr>
          <a:xfrm>
            <a:off x="7284563" y="220579"/>
            <a:ext cx="4590194" cy="6492176"/>
          </a:xfrm>
          <a:prstGeom prst="rect">
            <a:avLst/>
          </a:prstGeom>
          <a:noFill/>
          <a:ln w="9525" cap="flat" cmpd="sng">
            <a:solidFill>
              <a:schemeClr val="accent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fade">
                                      <p:cBhvr>
                                        <p:cTn id="10" dur="1000"/>
                                        <p:tgtEl>
                                          <p:spTgt spid="37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2">
                                            <p:txEl>
                                              <p:pRg st="0" end="0"/>
                                            </p:txEl>
                                          </p:spTgt>
                                        </p:tgtEl>
                                        <p:attrNameLst>
                                          <p:attrName>style.visibility</p:attrName>
                                        </p:attrNameLst>
                                      </p:cBhvr>
                                      <p:to>
                                        <p:strVal val="visible"/>
                                      </p:to>
                                    </p:set>
                                    <p:animEffect transition="in" filter="fade">
                                      <p:cBhvr>
                                        <p:cTn id="15" dur="1000"/>
                                        <p:tgtEl>
                                          <p:spTgt spid="372">
                                            <p:txEl>
                                              <p:pRg st="0" end="0"/>
                                            </p:txEl>
                                          </p:spTgt>
                                        </p:tgtEl>
                                      </p:cBhvr>
                                    </p:animEffect>
                                    <p:anim calcmode="lin" valueType="num">
                                      <p:cBhvr>
                                        <p:cTn id="16" dur="1000" fill="hold"/>
                                        <p:tgtEl>
                                          <p:spTgt spid="37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72">
                                            <p:txEl>
                                              <p:pRg st="1" end="1"/>
                                            </p:txEl>
                                          </p:spTgt>
                                        </p:tgtEl>
                                        <p:attrNameLst>
                                          <p:attrName>style.visibility</p:attrName>
                                        </p:attrNameLst>
                                      </p:cBhvr>
                                      <p:to>
                                        <p:strVal val="visible"/>
                                      </p:to>
                                    </p:set>
                                    <p:animEffect transition="in" filter="fade">
                                      <p:cBhvr>
                                        <p:cTn id="22" dur="1000"/>
                                        <p:tgtEl>
                                          <p:spTgt spid="372">
                                            <p:txEl>
                                              <p:pRg st="1" end="1"/>
                                            </p:txEl>
                                          </p:spTgt>
                                        </p:tgtEl>
                                      </p:cBhvr>
                                    </p:animEffect>
                                    <p:anim calcmode="lin" valueType="num">
                                      <p:cBhvr>
                                        <p:cTn id="23" dur="1000" fill="hold"/>
                                        <p:tgtEl>
                                          <p:spTgt spid="37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72">
                                            <p:txEl>
                                              <p:pRg st="2" end="2"/>
                                            </p:txEl>
                                          </p:spTgt>
                                        </p:tgtEl>
                                        <p:attrNameLst>
                                          <p:attrName>style.visibility</p:attrName>
                                        </p:attrNameLst>
                                      </p:cBhvr>
                                      <p:to>
                                        <p:strVal val="visible"/>
                                      </p:to>
                                    </p:set>
                                    <p:animEffect transition="in" filter="fade">
                                      <p:cBhvr>
                                        <p:cTn id="29" dur="1000"/>
                                        <p:tgtEl>
                                          <p:spTgt spid="372">
                                            <p:txEl>
                                              <p:pRg st="2" end="2"/>
                                            </p:txEl>
                                          </p:spTgt>
                                        </p:tgtEl>
                                      </p:cBhvr>
                                    </p:animEffect>
                                    <p:anim calcmode="lin" valueType="num">
                                      <p:cBhvr>
                                        <p:cTn id="30" dur="1000" fill="hold"/>
                                        <p:tgtEl>
                                          <p:spTgt spid="37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79" name="Shape 379"/>
          <p:cNvPicPr preferRelativeResize="0"/>
          <p:nvPr/>
        </p:nvPicPr>
        <p:blipFill rotWithShape="1">
          <a:blip r:embed="rId3">
            <a:alphaModFix/>
          </a:blip>
          <a:srcRect t="3768" r="1508" b="1472"/>
          <a:stretch/>
        </p:blipFill>
        <p:spPr>
          <a:xfrm>
            <a:off x="0" y="2005326"/>
            <a:ext cx="12209960" cy="2382427"/>
          </a:xfrm>
          <a:prstGeom prst="rect">
            <a:avLst/>
          </a:prstGeom>
          <a:noFill/>
          <a:ln>
            <a:noFill/>
          </a:ln>
        </p:spPr>
      </p:pic>
      <p:pic>
        <p:nvPicPr>
          <p:cNvPr id="380" name="Shape 380"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381" name="Shape 381"/>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panose="020F0502020204030204" pitchFamily="34" charset="0"/>
                <a:sym typeface="Calibri"/>
              </a:rPr>
              <a:t>OUTCOMES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838201" y="1879600"/>
            <a:ext cx="10515599" cy="45348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accent6"/>
              </a:buClr>
              <a:buSzPct val="25000"/>
              <a:buFont typeface="Arial"/>
              <a:buNone/>
            </a:pPr>
            <a:r>
              <a:rPr lang="en-US" sz="1800" b="0" i="0" u="none" strike="noStrike" cap="none" dirty="0">
                <a:solidFill>
                  <a:schemeClr val="dk1"/>
                </a:solidFill>
                <a:latin typeface="Calibri" panose="020F0502020204030204" pitchFamily="34" charset="0"/>
                <a:sym typeface="Calibri"/>
              </a:rPr>
              <a:t>Considering the patterns revealed by the maps, we concluded that:</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South Far Rockaway, South Jamaica and Corona were also locations with serious poverty problems, for all the studied groups.</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In regards to </a:t>
            </a:r>
            <a:r>
              <a:rPr lang="en-US" sz="1800" b="1" i="0" u="none" strike="noStrike" cap="none" dirty="0">
                <a:solidFill>
                  <a:schemeClr val="dk1"/>
                </a:solidFill>
                <a:latin typeface="Calibri" panose="020F0502020204030204" pitchFamily="34" charset="0"/>
                <a:sym typeface="Calibri"/>
              </a:rPr>
              <a:t>women</a:t>
            </a:r>
            <a:r>
              <a:rPr lang="en-US" sz="1800" b="0" i="0" u="none" strike="noStrike" cap="none" dirty="0">
                <a:solidFill>
                  <a:schemeClr val="dk1"/>
                </a:solidFill>
                <a:latin typeface="Calibri" panose="020F0502020204030204" pitchFamily="34" charset="0"/>
                <a:sym typeface="Calibri"/>
              </a:rPr>
              <a:t>, it would be necessary to take further actions, since the gap between men and women raised a weighted average of nearly 12%. This difference was especially alarming in South Jamaica, though  Corona, </a:t>
            </a:r>
            <a:r>
              <a:rPr lang="en-US" sz="1800" b="0" i="0" u="none" strike="noStrike" cap="none" dirty="0" err="1">
                <a:solidFill>
                  <a:schemeClr val="dk1"/>
                </a:solidFill>
                <a:latin typeface="Calibri" panose="020F0502020204030204" pitchFamily="34" charset="0"/>
                <a:sym typeface="Calibri"/>
              </a:rPr>
              <a:t>Arverne</a:t>
            </a:r>
            <a:r>
              <a:rPr lang="en-US" sz="1800" b="0" i="0" u="none" strike="noStrike" cap="none" dirty="0">
                <a:solidFill>
                  <a:schemeClr val="dk1"/>
                </a:solidFill>
                <a:latin typeface="Calibri" panose="020F0502020204030204" pitchFamily="34" charset="0"/>
                <a:sym typeface="Calibri"/>
              </a:rPr>
              <a:t> and Long Island City are also worrisome.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Focusing on </a:t>
            </a:r>
            <a:r>
              <a:rPr lang="en-US" sz="1800" b="1" i="0" u="none" strike="noStrike" cap="none" dirty="0">
                <a:solidFill>
                  <a:schemeClr val="dk1"/>
                </a:solidFill>
                <a:latin typeface="Calibri" panose="020F0502020204030204" pitchFamily="34" charset="0"/>
                <a:sym typeface="Calibri"/>
              </a:rPr>
              <a:t>children</a:t>
            </a:r>
            <a:r>
              <a:rPr lang="en-US" sz="1800" b="0" i="0" u="none" strike="noStrike" cap="none" dirty="0">
                <a:solidFill>
                  <a:schemeClr val="dk1"/>
                </a:solidFill>
                <a:latin typeface="Calibri" panose="020F0502020204030204" pitchFamily="34" charset="0"/>
                <a:sym typeface="Calibri"/>
              </a:rPr>
              <a:t>, it could be said that, Queens needs special measures for this age group. The percentages of children in poverty is quite high, in general. Areas in the South, like </a:t>
            </a:r>
            <a:r>
              <a:rPr lang="en-US" sz="1800" b="0" i="0" u="none" strike="noStrike" cap="none" dirty="0" err="1">
                <a:solidFill>
                  <a:schemeClr val="dk1"/>
                </a:solidFill>
                <a:latin typeface="Calibri" panose="020F0502020204030204" pitchFamily="34" charset="0"/>
                <a:sym typeface="Calibri"/>
              </a:rPr>
              <a:t>Arverne</a:t>
            </a:r>
            <a:r>
              <a:rPr lang="en-US" sz="1800" b="0" i="0" u="none" strike="noStrike" cap="none" dirty="0">
                <a:solidFill>
                  <a:schemeClr val="dk1"/>
                </a:solidFill>
                <a:latin typeface="Calibri" panose="020F0502020204030204" pitchFamily="34" charset="0"/>
                <a:sym typeface="Calibri"/>
              </a:rPr>
              <a:t> and Far Rockaway, and Corona and Astoria in the North, were the most </a:t>
            </a:r>
            <a:r>
              <a:rPr lang="en-US" sz="1800" dirty="0">
                <a:latin typeface="Calibri" panose="020F0502020204030204" pitchFamily="34" charset="0"/>
              </a:rPr>
              <a:t>affected</a:t>
            </a:r>
            <a:r>
              <a:rPr lang="en-US" sz="1800" b="0" i="0" u="none" strike="noStrike" cap="none" dirty="0">
                <a:solidFill>
                  <a:schemeClr val="dk1"/>
                </a:solidFill>
                <a:latin typeface="Calibri" panose="020F0502020204030204" pitchFamily="34" charset="0"/>
                <a:sym typeface="Calibri"/>
              </a:rPr>
              <a:t> by poverty. </a:t>
            </a:r>
          </a:p>
          <a:p>
            <a:pPr marL="228600" marR="0" lvl="0" indent="-228600" algn="just" rtl="0">
              <a:lnSpc>
                <a:spcPct val="100000"/>
              </a:lnSpc>
              <a:spcBef>
                <a:spcPts val="1000"/>
              </a:spcBef>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p:txBody>
      </p:sp>
      <p:pic>
        <p:nvPicPr>
          <p:cNvPr id="387" name="Shape 387"/>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388" name="Shape 388"/>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89" name="Shape 389"/>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10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10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10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1000"/>
                                        <p:tgtEl>
                                          <p:spTgt spid="3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838201" y="1879599"/>
            <a:ext cx="10515599" cy="4534847"/>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In the case of the poverty within the </a:t>
            </a:r>
            <a:r>
              <a:rPr lang="en-US" sz="1800" b="1" i="0" u="none" strike="noStrike" cap="none" dirty="0">
                <a:solidFill>
                  <a:schemeClr val="dk1"/>
                </a:solidFill>
                <a:latin typeface="Calibri" panose="020F0502020204030204" pitchFamily="34" charset="0"/>
                <a:sym typeface="Calibri"/>
              </a:rPr>
              <a:t>elderly</a:t>
            </a:r>
            <a:r>
              <a:rPr lang="en-US" sz="1800" b="0" i="0" u="none" strike="noStrike" cap="none" dirty="0">
                <a:solidFill>
                  <a:schemeClr val="dk1"/>
                </a:solidFill>
                <a:latin typeface="Calibri" panose="020F0502020204030204" pitchFamily="34" charset="0"/>
                <a:sym typeface="Calibri"/>
              </a:rPr>
              <a:t> population, the resulting pattern was pretty similar to poverty in the  general population. However, Flushing popped up as a location where the rates were among the highest.</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From an </a:t>
            </a:r>
            <a:r>
              <a:rPr lang="en-US" sz="1800" b="1" i="0" u="none" strike="noStrike" cap="none" dirty="0">
                <a:solidFill>
                  <a:schemeClr val="dk1"/>
                </a:solidFill>
                <a:latin typeface="Calibri" panose="020F0502020204030204" pitchFamily="34" charset="0"/>
                <a:sym typeface="Calibri"/>
              </a:rPr>
              <a:t>ethnicity</a:t>
            </a:r>
            <a:r>
              <a:rPr lang="en-US" sz="1800" b="0" i="0" u="none" strike="noStrike" cap="none" dirty="0">
                <a:solidFill>
                  <a:schemeClr val="dk1"/>
                </a:solidFill>
                <a:latin typeface="Calibri" panose="020F0502020204030204" pitchFamily="34" charset="0"/>
                <a:sym typeface="Calibri"/>
              </a:rPr>
              <a:t> perspective, as expected, special measures for minorities groups would be necessary in all the areas in Queens. Whereas areas in Far Rockaway and South Jamaica would require more attention to Hispanics, Long Island City would need to focus on the African Americans.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An interesting and surprising result was yielded from the analysis of the </a:t>
            </a:r>
            <a:r>
              <a:rPr lang="en-US" sz="1800" b="1" i="0" u="none" strike="noStrike" cap="none" dirty="0">
                <a:solidFill>
                  <a:schemeClr val="dk1"/>
                </a:solidFill>
                <a:latin typeface="Calibri" panose="020F0502020204030204" pitchFamily="34" charset="0"/>
                <a:sym typeface="Calibri"/>
              </a:rPr>
              <a:t>unemployment</a:t>
            </a:r>
            <a:r>
              <a:rPr lang="en-US" sz="1800" b="0" i="0" u="none" strike="noStrike" cap="none" dirty="0">
                <a:solidFill>
                  <a:schemeClr val="dk1"/>
                </a:solidFill>
                <a:latin typeface="Calibri" panose="020F0502020204030204" pitchFamily="34" charset="0"/>
                <a:sym typeface="Calibri"/>
              </a:rPr>
              <a:t> rates in Queens. Since unemployment is directly related to poverty, the map revealed that all the Central and Southern areas in Queens were reported to have the highest levels of unemployment (around 25</a:t>
            </a:r>
            <a:r>
              <a:rPr lang="en-US" sz="1800" dirty="0">
                <a:latin typeface="Calibri" panose="020F0502020204030204" pitchFamily="34" charset="0"/>
              </a:rPr>
              <a:t>%</a:t>
            </a:r>
            <a:r>
              <a:rPr lang="en-US" sz="1800" b="0" i="0" u="none" strike="noStrike" cap="none" dirty="0">
                <a:solidFill>
                  <a:schemeClr val="dk1"/>
                </a:solidFill>
                <a:latin typeface="Calibri" panose="020F0502020204030204" pitchFamily="34" charset="0"/>
                <a:sym typeface="Calibri"/>
              </a:rPr>
              <a:t>). However, these locations were not the most affected by poverty. </a:t>
            </a:r>
          </a:p>
          <a:p>
            <a:pPr indent="-228600" algn="just">
              <a:lnSpc>
                <a:spcPct val="100000"/>
              </a:lnSpc>
              <a:buClr>
                <a:schemeClr val="accent6"/>
              </a:buClr>
              <a:buFont typeface="Noto Sans Symbols"/>
              <a:buChar char="▪"/>
            </a:pPr>
            <a:r>
              <a:rPr lang="en-US" sz="1800" dirty="0">
                <a:latin typeface="Calibri" panose="020F0502020204030204" pitchFamily="34" charset="0"/>
              </a:rPr>
              <a:t>As the maps show, the </a:t>
            </a:r>
            <a:r>
              <a:rPr lang="en-US" sz="1800" b="1" dirty="0">
                <a:latin typeface="Calibri" panose="020F0502020204030204" pitchFamily="34" charset="0"/>
              </a:rPr>
              <a:t>education attainment</a:t>
            </a:r>
            <a:r>
              <a:rPr lang="en-US" sz="1800" dirty="0">
                <a:latin typeface="Calibri" panose="020F0502020204030204" pitchFamily="34" charset="0"/>
              </a:rPr>
              <a:t> was directly linked to poverty; the lower the levels of education of the population, the poorer the citizens. </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p:txBody>
      </p:sp>
      <p:pic>
        <p:nvPicPr>
          <p:cNvPr id="395" name="Shape 395"/>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396" name="Shape 396"/>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97" name="Shape 397"/>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animEffect transition="in" filter="fade">
                                      <p:cBhvr>
                                        <p:cTn id="7" dur="1000"/>
                                        <p:tgtEl>
                                          <p:spTgt spid="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xEl>
                                              <p:pRg st="1" end="1"/>
                                            </p:txEl>
                                          </p:spTgt>
                                        </p:tgtEl>
                                        <p:attrNameLst>
                                          <p:attrName>style.visibility</p:attrName>
                                        </p:attrNameLst>
                                      </p:cBhvr>
                                      <p:to>
                                        <p:strVal val="visible"/>
                                      </p:to>
                                    </p:set>
                                    <p:animEffect transition="in" filter="fade">
                                      <p:cBhvr>
                                        <p:cTn id="12" dur="1000"/>
                                        <p:tgtEl>
                                          <p:spTgt spid="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xEl>
                                              <p:pRg st="2" end="2"/>
                                            </p:txEl>
                                          </p:spTgt>
                                        </p:tgtEl>
                                        <p:attrNameLst>
                                          <p:attrName>style.visibility</p:attrName>
                                        </p:attrNameLst>
                                      </p:cBhvr>
                                      <p:to>
                                        <p:strVal val="visible"/>
                                      </p:to>
                                    </p:set>
                                    <p:animEffect transition="in" filter="fade">
                                      <p:cBhvr>
                                        <p:cTn id="17" dur="1000"/>
                                        <p:tgtEl>
                                          <p:spTgt spid="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4">
                                            <p:txEl>
                                              <p:pRg st="3" end="3"/>
                                            </p:txEl>
                                          </p:spTgt>
                                        </p:tgtEl>
                                        <p:attrNameLst>
                                          <p:attrName>style.visibility</p:attrName>
                                        </p:attrNameLst>
                                      </p:cBhvr>
                                      <p:to>
                                        <p:strVal val="visible"/>
                                      </p:to>
                                    </p:set>
                                    <p:animEffect transition="in" filter="fade">
                                      <p:cBhvr>
                                        <p:cTn id="22" dur="1000"/>
                                        <p:tgtEl>
                                          <p:spTgt spid="3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p:nvPr/>
        </p:nvSpPr>
        <p:spPr>
          <a:xfrm>
            <a:off x="-12033" y="0"/>
            <a:ext cx="12204033" cy="3210188"/>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11" name="Shape 411"/>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412" name="Shape 412"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413" name="Shape 413"/>
          <p:cNvSpPr txBox="1">
            <a:spLocks noGrp="1"/>
          </p:cNvSpPr>
          <p:nvPr>
            <p:ph type="ctrTitle"/>
          </p:nvPr>
        </p:nvSpPr>
        <p:spPr>
          <a:xfrm>
            <a:off x="1577855" y="656818"/>
            <a:ext cx="9024255" cy="2724313"/>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5400" b="1" i="0" u="none" strike="noStrike" cap="none" dirty="0">
                <a:solidFill>
                  <a:schemeClr val="dk1"/>
                </a:solidFill>
                <a:latin typeface="Calibri" panose="020F0502020204030204" pitchFamily="34" charset="0"/>
                <a:sym typeface="Calibri"/>
              </a:rPr>
              <a:t>RECOMMENDATIONS FOR WHAT CAN BE DONE TO REDUCE POVERTY IN QUEENS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838201" y="1879600"/>
            <a:ext cx="10515599" cy="4351336"/>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tx1"/>
                </a:solidFill>
                <a:latin typeface="Calibri" panose="020F0502020204030204" pitchFamily="34" charset="0"/>
                <a:sym typeface="Calibri"/>
              </a:rPr>
              <a:t>In</a:t>
            </a:r>
            <a:r>
              <a:rPr lang="en-US" sz="1800" b="0" i="0" u="none" strike="noStrike" cap="none" dirty="0">
                <a:solidFill>
                  <a:schemeClr val="dk1"/>
                </a:solidFill>
                <a:latin typeface="Calibri" panose="020F0502020204030204" pitchFamily="34" charset="0"/>
                <a:sym typeface="Calibri"/>
              </a:rPr>
              <a:t> regard to </a:t>
            </a:r>
            <a:r>
              <a:rPr lang="en-US" sz="1800" b="1" i="0" u="none" strike="noStrike" cap="none" dirty="0">
                <a:solidFill>
                  <a:schemeClr val="dk1"/>
                </a:solidFill>
                <a:latin typeface="Calibri" panose="020F0502020204030204" pitchFamily="34" charset="0"/>
                <a:sym typeface="Calibri"/>
              </a:rPr>
              <a:t>women</a:t>
            </a:r>
            <a:r>
              <a:rPr lang="en-US" sz="1800" b="0" i="0" u="none" strike="noStrike" cap="none" dirty="0">
                <a:solidFill>
                  <a:schemeClr val="dk1"/>
                </a:solidFill>
                <a:latin typeface="Calibri" panose="020F0502020204030204" pitchFamily="34" charset="0"/>
                <a:sym typeface="Calibri"/>
              </a:rPr>
              <a:t>, special measures to help this group such as tax benefits, encourag</a:t>
            </a:r>
            <a:r>
              <a:rPr lang="en-US" sz="1800" dirty="0">
                <a:solidFill>
                  <a:schemeClr val="tx1"/>
                </a:solidFill>
                <a:latin typeface="Calibri" panose="020F0502020204030204" pitchFamily="34" charset="0"/>
              </a:rPr>
              <a:t>ing</a:t>
            </a:r>
            <a:r>
              <a:rPr lang="en-US" sz="1800" b="0" i="0" u="none" strike="noStrike" cap="none" dirty="0">
                <a:solidFill>
                  <a:schemeClr val="dk1"/>
                </a:solidFill>
                <a:latin typeface="Calibri" panose="020F0502020204030204" pitchFamily="34" charset="0"/>
                <a:sym typeface="Calibri"/>
              </a:rPr>
              <a:t> workforce participation, or paid matern</a:t>
            </a:r>
            <a:r>
              <a:rPr lang="en-US" sz="1800" dirty="0">
                <a:solidFill>
                  <a:schemeClr val="tx1"/>
                </a:solidFill>
                <a:latin typeface="Calibri" panose="020F0502020204030204" pitchFamily="34" charset="0"/>
              </a:rPr>
              <a:t>ity</a:t>
            </a:r>
            <a:r>
              <a:rPr lang="en-US" sz="1800" b="0" i="0" u="none" strike="noStrike" cap="none" dirty="0">
                <a:solidFill>
                  <a:schemeClr val="dk1"/>
                </a:solidFill>
                <a:latin typeface="Calibri" panose="020F0502020204030204" pitchFamily="34" charset="0"/>
                <a:sym typeface="Calibri"/>
              </a:rPr>
              <a:t> leave can help alleviate the disparities. All of these measures will allow women to have easier access to the job market and targeted services and policies.</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In order to address poverty </a:t>
            </a:r>
            <a:r>
              <a:rPr lang="en-US" sz="1800" b="0" i="0" u="none" strike="noStrike" cap="none" dirty="0">
                <a:solidFill>
                  <a:schemeClr val="tx1"/>
                </a:solidFill>
                <a:latin typeface="Calibri" panose="020F0502020204030204" pitchFamily="34" charset="0"/>
                <a:sym typeface="Calibri"/>
              </a:rPr>
              <a:t>among</a:t>
            </a:r>
            <a:r>
              <a:rPr lang="en-US" sz="1800" b="0" i="0" u="none" strike="noStrike" cap="none" dirty="0">
                <a:solidFill>
                  <a:srgbClr val="FF0000"/>
                </a:solidFill>
                <a:latin typeface="Calibri" panose="020F0502020204030204" pitchFamily="34" charset="0"/>
                <a:sym typeface="Calibri"/>
              </a:rPr>
              <a:t> </a:t>
            </a:r>
            <a:r>
              <a:rPr lang="en-US" sz="1800" b="1" i="0" u="none" strike="noStrike" cap="none" dirty="0">
                <a:solidFill>
                  <a:schemeClr val="dk1"/>
                </a:solidFill>
                <a:latin typeface="Calibri" panose="020F0502020204030204" pitchFamily="34" charset="0"/>
                <a:sym typeface="Calibri"/>
              </a:rPr>
              <a:t>children</a:t>
            </a:r>
            <a:r>
              <a:rPr lang="en-US" sz="1800" b="0" i="0" u="none" strike="noStrike" cap="none" dirty="0">
                <a:solidFill>
                  <a:schemeClr val="dk1"/>
                </a:solidFill>
                <a:latin typeface="Calibri" panose="020F0502020204030204" pitchFamily="34" charset="0"/>
                <a:sym typeface="Calibri"/>
              </a:rPr>
              <a:t> and the </a:t>
            </a:r>
            <a:r>
              <a:rPr lang="en-US" sz="1800" b="1" i="0" u="none" strike="noStrike" cap="none" dirty="0">
                <a:solidFill>
                  <a:schemeClr val="dk1"/>
                </a:solidFill>
                <a:latin typeface="Calibri" panose="020F0502020204030204" pitchFamily="34" charset="0"/>
                <a:sym typeface="Calibri"/>
              </a:rPr>
              <a:t>elderly</a:t>
            </a:r>
            <a:r>
              <a:rPr lang="en-US" sz="1800" b="0" i="0" u="none" strike="noStrike" cap="none" dirty="0">
                <a:solidFill>
                  <a:schemeClr val="dk1"/>
                </a:solidFill>
                <a:latin typeface="Calibri" panose="020F0502020204030204" pitchFamily="34" charset="0"/>
                <a:sym typeface="Calibri"/>
              </a:rPr>
              <a:t>, targeted expansion of food assistance programs, new and expanded schools, and health benefits could all have an a positive effect.</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For the areas where </a:t>
            </a:r>
            <a:r>
              <a:rPr lang="en-US" sz="1800" b="1" i="0" u="none" strike="noStrike" cap="none" dirty="0">
                <a:solidFill>
                  <a:schemeClr val="dk1"/>
                </a:solidFill>
                <a:latin typeface="Calibri" panose="020F0502020204030204" pitchFamily="34" charset="0"/>
                <a:sym typeface="Calibri"/>
              </a:rPr>
              <a:t>ethnic minorities </a:t>
            </a:r>
            <a:r>
              <a:rPr lang="en-US" sz="1800" b="0" i="0" u="none" strike="noStrike" cap="none" dirty="0">
                <a:solidFill>
                  <a:schemeClr val="dk1"/>
                </a:solidFill>
                <a:latin typeface="Calibri" panose="020F0502020204030204" pitchFamily="34" charset="0"/>
                <a:sym typeface="Calibri"/>
              </a:rPr>
              <a:t>are seriously affected by poverty, local governments might create programs to promote the workforce diversity such ensuring the participation and representation of all minorities in the public employment recruitment.</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Considering that there are some areas where many </a:t>
            </a:r>
            <a:r>
              <a:rPr lang="en-US" sz="1800" b="1" i="0" u="none" strike="noStrike" cap="none" dirty="0">
                <a:solidFill>
                  <a:schemeClr val="dk1"/>
                </a:solidFill>
                <a:latin typeface="Calibri" panose="020F0502020204030204" pitchFamily="34" charset="0"/>
                <a:sym typeface="Calibri"/>
              </a:rPr>
              <a:t>employed people are still in poverty</a:t>
            </a:r>
            <a:r>
              <a:rPr lang="en-US" sz="1800" b="0" i="0" u="none" strike="noStrike" cap="none" dirty="0">
                <a:solidFill>
                  <a:schemeClr val="dk1"/>
                </a:solidFill>
                <a:latin typeface="Calibri" panose="020F0502020204030204" pitchFamily="34" charset="0"/>
                <a:sym typeface="Calibri"/>
              </a:rPr>
              <a:t>, local governments might implement measures to help families with additional incomes and subsidized housing.</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1800" b="0" i="0" u="none" strike="noStrike" cap="none" dirty="0">
              <a:solidFill>
                <a:srgbClr val="FF0000"/>
              </a:solidFill>
              <a:latin typeface="Calibri"/>
              <a:ea typeface="Calibri"/>
              <a:cs typeface="Calibri"/>
              <a:sym typeface="Calibri"/>
            </a:endParaRPr>
          </a:p>
        </p:txBody>
      </p:sp>
      <p:pic>
        <p:nvPicPr>
          <p:cNvPr id="419" name="Shape 419"/>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420" name="Shape 420"/>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1" name="Shape 421"/>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1000"/>
                                        <p:tgtEl>
                                          <p:spTgt spid="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xEl>
                                              <p:pRg st="1" end="1"/>
                                            </p:txEl>
                                          </p:spTgt>
                                        </p:tgtEl>
                                        <p:attrNameLst>
                                          <p:attrName>style.visibility</p:attrName>
                                        </p:attrNameLst>
                                      </p:cBhvr>
                                      <p:to>
                                        <p:strVal val="visible"/>
                                      </p:to>
                                    </p:set>
                                    <p:animEffect transition="in" filter="fade">
                                      <p:cBhvr>
                                        <p:cTn id="12" dur="1000"/>
                                        <p:tgtEl>
                                          <p:spTgt spid="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8">
                                            <p:txEl>
                                              <p:pRg st="2" end="2"/>
                                            </p:txEl>
                                          </p:spTgt>
                                        </p:tgtEl>
                                        <p:attrNameLst>
                                          <p:attrName>style.visibility</p:attrName>
                                        </p:attrNameLst>
                                      </p:cBhvr>
                                      <p:to>
                                        <p:strVal val="visible"/>
                                      </p:to>
                                    </p:set>
                                    <p:animEffect transition="in" filter="fade">
                                      <p:cBhvr>
                                        <p:cTn id="17" dur="1000"/>
                                        <p:tgtEl>
                                          <p:spTgt spid="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8">
                                            <p:txEl>
                                              <p:pRg st="3" end="3"/>
                                            </p:txEl>
                                          </p:spTgt>
                                        </p:tgtEl>
                                        <p:attrNameLst>
                                          <p:attrName>style.visibility</p:attrName>
                                        </p:attrNameLst>
                                      </p:cBhvr>
                                      <p:to>
                                        <p:strVal val="visible"/>
                                      </p:to>
                                    </p:set>
                                    <p:animEffect transition="in" filter="fade">
                                      <p:cBhvr>
                                        <p:cTn id="22" dur="1000"/>
                                        <p:tgtEl>
                                          <p:spTgt spid="4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838201" y="1879600"/>
            <a:ext cx="10515599" cy="4351336"/>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On the basis of greater </a:t>
            </a:r>
            <a:r>
              <a:rPr lang="en-US" sz="1800" b="1" i="0" u="none" strike="noStrike" cap="none" dirty="0">
                <a:solidFill>
                  <a:schemeClr val="dk1"/>
                </a:solidFill>
                <a:latin typeface="Calibri" panose="020F0502020204030204" pitchFamily="34" charset="0"/>
                <a:sym typeface="Calibri"/>
              </a:rPr>
              <a:t>educational attainment</a:t>
            </a:r>
            <a:r>
              <a:rPr lang="en-US" sz="1800" b="0" i="0" u="none" strike="noStrike" cap="none" dirty="0">
                <a:solidFill>
                  <a:schemeClr val="dk1"/>
                </a:solidFill>
                <a:latin typeface="Calibri" panose="020F0502020204030204" pitchFamily="34" charset="0"/>
                <a:sym typeface="Calibri"/>
              </a:rPr>
              <a:t> to achieve lower poverty, local governments should promote programs to upgrade worker skills and help them to find more qualified jobs with higher wages. </a:t>
            </a:r>
          </a:p>
          <a:p>
            <a:pPr marL="228600" marR="0" lvl="0" indent="-228600" algn="just" rtl="0">
              <a:lnSpc>
                <a:spcPct val="100000"/>
              </a:lnSpc>
              <a:spcBef>
                <a:spcPts val="0"/>
              </a:spcBef>
              <a:spcAft>
                <a:spcPts val="0"/>
              </a:spcAft>
              <a:buClr>
                <a:schemeClr val="accent6"/>
              </a:buClr>
              <a:buSzPct val="100000"/>
              <a:buFont typeface="Noto Sans Symbols"/>
              <a:buChar char="▪"/>
            </a:pPr>
            <a:endParaRPr lang="en-US" sz="1800" dirty="0">
              <a:latin typeface="Calibri" panose="020F0502020204030204" pitchFamily="34" charset="0"/>
            </a:endParaRPr>
          </a:p>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In parallel, we recommend the </a:t>
            </a:r>
            <a:r>
              <a:rPr lang="en-US" sz="1800" b="1" i="0" u="none" strike="noStrike" cap="none" dirty="0">
                <a:solidFill>
                  <a:schemeClr val="dk1"/>
                </a:solidFill>
                <a:latin typeface="Calibri" panose="020F0502020204030204" pitchFamily="34" charset="0"/>
                <a:sym typeface="Calibri"/>
              </a:rPr>
              <a:t>construction of new schools</a:t>
            </a:r>
            <a:r>
              <a:rPr lang="en-US" sz="1800" b="0" i="0" u="none" strike="noStrike" cap="none" dirty="0">
                <a:solidFill>
                  <a:schemeClr val="dk1"/>
                </a:solidFill>
                <a:latin typeface="Calibri" panose="020F0502020204030204" pitchFamily="34" charset="0"/>
                <a:sym typeface="Calibri"/>
              </a:rPr>
              <a:t> in the area in Corona because here, the children population density is within the highest and there are no schools. </a:t>
            </a:r>
          </a:p>
          <a:p>
            <a:pPr marL="228600" marR="0" lvl="0" indent="-228600" algn="just" rtl="0">
              <a:lnSpc>
                <a:spcPct val="100000"/>
              </a:lnSpc>
              <a:spcBef>
                <a:spcPts val="0"/>
              </a:spcBef>
              <a:spcAft>
                <a:spcPts val="0"/>
              </a:spcAft>
              <a:buClr>
                <a:schemeClr val="accent6"/>
              </a:buClr>
              <a:buSzPct val="100000"/>
              <a:buFont typeface="Noto Sans Symbols"/>
              <a:buChar char="▪"/>
            </a:pPr>
            <a:endParaRPr lang="en-US" sz="1800" dirty="0">
              <a:latin typeface="Calibri" panose="020F0502020204030204" pitchFamily="34" charset="0"/>
            </a:endParaRPr>
          </a:p>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Finally, it is important to highlight that in the areas where special programs are set up, the </a:t>
            </a:r>
            <a:r>
              <a:rPr lang="en-US" sz="1800" b="1" i="0" u="none" strike="noStrike" cap="none" dirty="0">
                <a:solidFill>
                  <a:schemeClr val="dk1"/>
                </a:solidFill>
                <a:latin typeface="Calibri" panose="020F0502020204030204" pitchFamily="34" charset="0"/>
                <a:sym typeface="Calibri"/>
              </a:rPr>
              <a:t>change</a:t>
            </a:r>
            <a:r>
              <a:rPr lang="en-US" sz="1800" b="1" i="0" u="none" strike="noStrike" cap="none" dirty="0">
                <a:solidFill>
                  <a:schemeClr val="tx1"/>
                </a:solidFill>
                <a:latin typeface="Calibri" panose="020F0502020204030204" pitchFamily="34" charset="0"/>
                <a:sym typeface="Calibri"/>
              </a:rPr>
              <a:t> in rates over </a:t>
            </a:r>
            <a:r>
              <a:rPr lang="en-US" sz="1800" b="1" i="0" u="none" strike="noStrike" cap="none" dirty="0">
                <a:solidFill>
                  <a:schemeClr val="dk1"/>
                </a:solidFill>
                <a:latin typeface="Calibri" panose="020F0502020204030204" pitchFamily="34" charset="0"/>
                <a:sym typeface="Calibri"/>
              </a:rPr>
              <a:t>time</a:t>
            </a:r>
            <a:r>
              <a:rPr lang="en-US" sz="1800" b="0" i="0" u="none" strike="noStrike" cap="none" dirty="0">
                <a:solidFill>
                  <a:schemeClr val="dk1"/>
                </a:solidFill>
                <a:latin typeface="Calibri" panose="020F0502020204030204" pitchFamily="34" charset="0"/>
                <a:sym typeface="Calibri"/>
              </a:rPr>
              <a:t> should be studied in order measure their effectiveness. </a:t>
            </a:r>
          </a:p>
          <a:p>
            <a:pPr marL="228600" marR="0" lvl="0" indent="-228600" algn="just" rtl="0">
              <a:lnSpc>
                <a:spcPct val="100000"/>
              </a:lnSpc>
              <a:spcBef>
                <a:spcPts val="1000"/>
              </a:spcBef>
              <a:buClr>
                <a:schemeClr val="accent6"/>
              </a:buClr>
              <a:buSzPct val="100000"/>
              <a:buFont typeface="Noto Sans Symbols"/>
              <a:buNone/>
            </a:pPr>
            <a:endParaRPr sz="1800" b="0" i="0" u="none" strike="noStrike" cap="none" dirty="0">
              <a:solidFill>
                <a:schemeClr val="dk1"/>
              </a:solidFill>
              <a:latin typeface="Calibri"/>
              <a:ea typeface="Calibri"/>
              <a:cs typeface="Calibri"/>
              <a:sym typeface="Calibri"/>
            </a:endParaRPr>
          </a:p>
        </p:txBody>
      </p:sp>
      <p:pic>
        <p:nvPicPr>
          <p:cNvPr id="427" name="Shape 427"/>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428" name="Shape 428"/>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429" name="Shape 429"/>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fade">
                                      <p:cBhvr>
                                        <p:cTn id="7" dur="1000"/>
                                        <p:tgtEl>
                                          <p:spTgt spid="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2" end="2"/>
                                            </p:txEl>
                                          </p:spTgt>
                                        </p:tgtEl>
                                        <p:attrNameLst>
                                          <p:attrName>style.visibility</p:attrName>
                                        </p:attrNameLst>
                                      </p:cBhvr>
                                      <p:to>
                                        <p:strVal val="visible"/>
                                      </p:to>
                                    </p:set>
                                    <p:animEffect transition="in" filter="fade">
                                      <p:cBhvr>
                                        <p:cTn id="12" dur="1000"/>
                                        <p:tgtEl>
                                          <p:spTgt spid="4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xEl>
                                              <p:pRg st="4" end="4"/>
                                            </p:txEl>
                                          </p:spTgt>
                                        </p:tgtEl>
                                        <p:attrNameLst>
                                          <p:attrName>style.visibility</p:attrName>
                                        </p:attrNameLst>
                                      </p:cBhvr>
                                      <p:to>
                                        <p:strVal val="visible"/>
                                      </p:to>
                                    </p:set>
                                    <p:animEffect transition="in" filter="fade">
                                      <p:cBhvr>
                                        <p:cTn id="17" dur="1000"/>
                                        <p:tgtEl>
                                          <p:spTgt spid="4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838200" y="2142698"/>
            <a:ext cx="10515599" cy="4101886"/>
          </a:xfrm>
          <a:prstGeom prst="rect">
            <a:avLst/>
          </a:prstGeom>
          <a:noFill/>
          <a:ln>
            <a:noFill/>
          </a:ln>
        </p:spPr>
        <p:txBody>
          <a:bodyPr lIns="91425" tIns="45700" rIns="91425" bIns="45700" anchor="t" anchorCtr="0">
            <a:noAutofit/>
          </a:bodyPr>
          <a:lstStyle/>
          <a:p>
            <a:pPr lvl="0" indent="-228600" algn="just">
              <a:lnSpc>
                <a:spcPct val="100000"/>
              </a:lnSpc>
              <a:spcBef>
                <a:spcPts val="0"/>
              </a:spcBef>
              <a:buClr>
                <a:schemeClr val="accent6"/>
              </a:buClr>
              <a:buFont typeface="Noto Sans Symbols"/>
              <a:buChar char="▪"/>
            </a:pPr>
            <a:r>
              <a:rPr lang="en-US" sz="1800" b="1" dirty="0">
                <a:latin typeface="Calibri" panose="020F0502020204030204" pitchFamily="34" charset="0"/>
              </a:rPr>
              <a:t>The Millennium Earth Project (MEP) </a:t>
            </a:r>
            <a:r>
              <a:rPr lang="en-US" sz="1800" dirty="0">
                <a:latin typeface="Calibri" panose="020F0502020204030204" pitchFamily="34" charset="0"/>
              </a:rPr>
              <a:t>lays out a clear plan for “how?” questions surrounding the 2030 Agenda by using the </a:t>
            </a:r>
            <a:r>
              <a:rPr lang="en-US" sz="1800" b="1" dirty="0">
                <a:latin typeface="Calibri" panose="020F0502020204030204" pitchFamily="34" charset="0"/>
              </a:rPr>
              <a:t>Geographic Information Systems (GIS) and Geodesign technologies</a:t>
            </a:r>
            <a:r>
              <a:rPr lang="en-US" sz="1800" dirty="0">
                <a:latin typeface="Calibri" panose="020F0502020204030204" pitchFamily="34" charset="0"/>
              </a:rPr>
              <a:t>.</a:t>
            </a:r>
          </a:p>
          <a:p>
            <a:pPr lvl="0" indent="-228600" algn="just">
              <a:lnSpc>
                <a:spcPct val="100000"/>
              </a:lnSpc>
              <a:spcBef>
                <a:spcPts val="0"/>
              </a:spcBef>
              <a:buClr>
                <a:schemeClr val="accent6"/>
              </a:buClr>
              <a:buFont typeface="Noto Sans Symbols"/>
              <a:buChar char="▪"/>
            </a:pPr>
            <a:endParaRPr lang="en-US" sz="1800" b="0" i="0" u="none" strike="noStrike" cap="none" dirty="0">
              <a:solidFill>
                <a:schemeClr val="dk1"/>
              </a:solidFill>
              <a:latin typeface="Calibri" panose="020F0502020204030204" pitchFamily="34" charset="0"/>
              <a:sym typeface="Calibri"/>
            </a:endParaRPr>
          </a:p>
          <a:p>
            <a:pPr lvl="0" indent="-228600" algn="just">
              <a:lnSpc>
                <a:spcPct val="100000"/>
              </a:lnSpc>
              <a:spcBef>
                <a:spcPts val="0"/>
              </a:spcBef>
              <a:buClr>
                <a:schemeClr val="accent6"/>
              </a:buClr>
              <a:buFont typeface="Noto Sans Symbols"/>
              <a:buChar char="▪"/>
            </a:pPr>
            <a:r>
              <a:rPr lang="en-US" sz="1800" b="0" i="0" u="none" strike="noStrike" cap="none" dirty="0">
                <a:solidFill>
                  <a:schemeClr val="dk1"/>
                </a:solidFill>
                <a:latin typeface="Calibri" panose="020F0502020204030204" pitchFamily="34" charset="0"/>
                <a:sym typeface="Calibri"/>
              </a:rPr>
              <a:t>With </a:t>
            </a:r>
            <a:r>
              <a:rPr lang="en-US" sz="1800" b="1" i="0" u="none" strike="noStrike" cap="none" dirty="0">
                <a:solidFill>
                  <a:schemeClr val="dk1"/>
                </a:solidFill>
                <a:latin typeface="Calibri" panose="020F0502020204030204" pitchFamily="34" charset="0"/>
                <a:sym typeface="Calibri"/>
              </a:rPr>
              <a:t>GIS and Geodesign</a:t>
            </a:r>
            <a:r>
              <a:rPr lang="en-US" sz="1800" b="0" i="0" u="none" strike="noStrike" cap="none" dirty="0">
                <a:solidFill>
                  <a:schemeClr val="dk1"/>
                </a:solidFill>
                <a:latin typeface="Calibri" panose="020F0502020204030204" pitchFamily="34" charset="0"/>
                <a:sym typeface="Calibri"/>
              </a:rPr>
              <a:t> </a:t>
            </a:r>
            <a:r>
              <a:rPr lang="en-US" sz="1800" b="1" i="0" u="none" strike="noStrike" cap="none" dirty="0">
                <a:solidFill>
                  <a:schemeClr val="dk1"/>
                </a:solidFill>
                <a:latin typeface="Calibri" panose="020F0502020204030204" pitchFamily="34" charset="0"/>
                <a:sym typeface="Calibri"/>
              </a:rPr>
              <a:t>technologies </a:t>
            </a:r>
            <a:r>
              <a:rPr lang="en-US" sz="1800" i="0" u="none" strike="noStrike" cap="none" dirty="0">
                <a:solidFill>
                  <a:schemeClr val="dk1"/>
                </a:solidFill>
                <a:latin typeface="Calibri" panose="020F0502020204030204" pitchFamily="34" charset="0"/>
                <a:sym typeface="Calibri"/>
              </a:rPr>
              <a:t>we</a:t>
            </a:r>
            <a:r>
              <a:rPr lang="en-US" sz="1800" b="0" i="0" u="none" strike="noStrike" cap="none" dirty="0">
                <a:solidFill>
                  <a:schemeClr val="dk1"/>
                </a:solidFill>
                <a:latin typeface="Calibri" panose="020F0502020204030204" pitchFamily="34" charset="0"/>
                <a:sym typeface="Calibri"/>
              </a:rPr>
              <a:t> are </a:t>
            </a:r>
            <a:r>
              <a:rPr lang="en-US" sz="1800" b="0" i="0" u="none" strike="noStrike" cap="none" dirty="0">
                <a:solidFill>
                  <a:schemeClr val="tx1"/>
                </a:solidFill>
                <a:latin typeface="Calibri" panose="020F0502020204030204" pitchFamily="34" charset="0"/>
                <a:sym typeface="Calibri"/>
              </a:rPr>
              <a:t>able to map out data related to the SDGs</a:t>
            </a:r>
            <a:r>
              <a:rPr lang="en-US" sz="1800" b="0" i="0" u="none" strike="noStrike" cap="none" dirty="0">
                <a:solidFill>
                  <a:schemeClr val="dk1"/>
                </a:solidFill>
                <a:latin typeface="Calibri" panose="020F0502020204030204" pitchFamily="34" charset="0"/>
                <a:sym typeface="Calibri"/>
              </a:rPr>
              <a:t>, making visible the issues and needs of each community, region or country; but also to plan for how to sustainably grow an area to help alleviate the issues that are discovered.</a:t>
            </a:r>
          </a:p>
          <a:p>
            <a:pPr marL="0" lvl="0" indent="0" algn="just">
              <a:lnSpc>
                <a:spcPct val="100000"/>
              </a:lnSpc>
              <a:spcBef>
                <a:spcPts val="0"/>
              </a:spcBef>
              <a:buClr>
                <a:schemeClr val="accent6"/>
              </a:buClr>
              <a:buNone/>
            </a:pP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1" dirty="0">
                <a:latin typeface="Calibri" panose="020F0502020204030204" pitchFamily="34" charset="0"/>
              </a:rPr>
              <a:t>MEP </a:t>
            </a:r>
            <a:r>
              <a:rPr lang="en-US" sz="1800" b="0" i="0" u="none" strike="noStrike" cap="none" dirty="0">
                <a:solidFill>
                  <a:schemeClr val="dk1"/>
                </a:solidFill>
                <a:latin typeface="Calibri" panose="020F0502020204030204" pitchFamily="34" charset="0"/>
                <a:sym typeface="Calibri"/>
              </a:rPr>
              <a:t>seeks to help governments with the implementation of the 2030 Agenda, providing them the technical support, knowledge and a cost effective method to collect, maintain, and disseminate SDG data to a local as well as global audience.</a:t>
            </a:r>
          </a:p>
          <a:p>
            <a:pPr marL="0" marR="0" lvl="0" indent="0" algn="just" rtl="0">
              <a:lnSpc>
                <a:spcPct val="100000"/>
              </a:lnSpc>
              <a:spcBef>
                <a:spcPts val="1000"/>
              </a:spcBef>
              <a:spcAft>
                <a:spcPts val="0"/>
              </a:spcAft>
              <a:buClr>
                <a:schemeClr val="accent6"/>
              </a:buClr>
              <a:buSzPct val="25000"/>
              <a:buFont typeface="Arial"/>
              <a:buNone/>
            </a:pPr>
            <a:endParaRPr sz="1800" b="1"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08" name="Shape 108"/>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9" name="Shape 109"/>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1000"/>
                                        <p:tgtEl>
                                          <p:spTgt spid="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animEffect transition="in" filter="fade">
                                      <p:cBhvr>
                                        <p:cTn id="17" dur="1000"/>
                                        <p:tgtEl>
                                          <p:spTgt spid="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pSp>
        <p:nvGrpSpPr>
          <p:cNvPr id="450" name="Shape 450"/>
          <p:cNvGrpSpPr/>
          <p:nvPr/>
        </p:nvGrpSpPr>
        <p:grpSpPr>
          <a:xfrm>
            <a:off x="3954788" y="4539326"/>
            <a:ext cx="4718315" cy="1416307"/>
            <a:chOff x="3021761" y="4076794"/>
            <a:chExt cx="6753076" cy="2027086"/>
          </a:xfrm>
        </p:grpSpPr>
        <p:pic>
          <p:nvPicPr>
            <p:cNvPr id="451" name="Shape 451" descr="C:\Users\MagaliRegis\Documents\magali\HAITI\HIBISCUS\ConsciousGlobalChange\Graphics\ICGC LOGO.jpg"/>
            <p:cNvPicPr preferRelativeResize="0"/>
            <p:nvPr/>
          </p:nvPicPr>
          <p:blipFill rotWithShape="1">
            <a:blip r:embed="rId3">
              <a:alphaModFix/>
            </a:blip>
            <a:srcRect/>
            <a:stretch/>
          </p:blipFill>
          <p:spPr>
            <a:xfrm>
              <a:off x="6155142" y="4076794"/>
              <a:ext cx="3619696" cy="2027086"/>
            </a:xfrm>
            <a:prstGeom prst="rect">
              <a:avLst/>
            </a:prstGeom>
            <a:noFill/>
            <a:ln>
              <a:noFill/>
            </a:ln>
          </p:spPr>
        </p:pic>
        <p:pic>
          <p:nvPicPr>
            <p:cNvPr id="452" name="Shape 452"/>
            <p:cNvPicPr preferRelativeResize="0"/>
            <p:nvPr/>
          </p:nvPicPr>
          <p:blipFill rotWithShape="1">
            <a:blip r:embed="rId4">
              <a:alphaModFix/>
            </a:blip>
            <a:srcRect/>
            <a:stretch/>
          </p:blipFill>
          <p:spPr>
            <a:xfrm>
              <a:off x="3021761" y="4076794"/>
              <a:ext cx="2840806" cy="1914626"/>
            </a:xfrm>
            <a:prstGeom prst="rect">
              <a:avLst/>
            </a:prstGeom>
            <a:noFill/>
            <a:ln>
              <a:noFill/>
            </a:ln>
          </p:spPr>
        </p:pic>
      </p:grpSp>
      <p:pic>
        <p:nvPicPr>
          <p:cNvPr id="453" name="Shape 453"/>
          <p:cNvPicPr preferRelativeResize="0"/>
          <p:nvPr/>
        </p:nvPicPr>
        <p:blipFill rotWithShape="1">
          <a:blip r:embed="rId5">
            <a:alphaModFix/>
          </a:blip>
          <a:srcRect t="3768" r="1508" b="694"/>
          <a:stretch/>
        </p:blipFill>
        <p:spPr>
          <a:xfrm>
            <a:off x="-12030" y="0"/>
            <a:ext cx="12209960" cy="2402005"/>
          </a:xfrm>
          <a:prstGeom prst="rect">
            <a:avLst/>
          </a:prstGeom>
          <a:noFill/>
          <a:ln>
            <a:noFill/>
          </a:ln>
        </p:spPr>
      </p:pic>
      <p:sp>
        <p:nvSpPr>
          <p:cNvPr id="454" name="Shape 454"/>
          <p:cNvSpPr txBox="1">
            <a:spLocks noGrp="1"/>
          </p:cNvSpPr>
          <p:nvPr>
            <p:ph type="title"/>
          </p:nvPr>
        </p:nvSpPr>
        <p:spPr>
          <a:xfrm>
            <a:off x="838201" y="561818"/>
            <a:ext cx="10515599" cy="64552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5400" b="1" i="0" u="none" strike="noStrike" cap="none" dirty="0">
                <a:solidFill>
                  <a:schemeClr val="dk1"/>
                </a:solidFill>
                <a:latin typeface="Calibri" panose="020F0502020204030204" pitchFamily="34" charset="0"/>
                <a:sym typeface="Calibri"/>
              </a:rPr>
              <a:t>Thank You!</a:t>
            </a:r>
          </a:p>
        </p:txBody>
      </p:sp>
      <p:sp>
        <p:nvSpPr>
          <p:cNvPr id="455" name="Shape 455"/>
          <p:cNvSpPr txBox="1">
            <a:spLocks noGrp="1"/>
          </p:cNvSpPr>
          <p:nvPr>
            <p:ph type="body" idx="1"/>
          </p:nvPr>
        </p:nvSpPr>
        <p:spPr>
          <a:xfrm>
            <a:off x="2862701" y="2732810"/>
            <a:ext cx="6636059" cy="140942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15941"/>
              </a:buClr>
              <a:buSzPct val="25000"/>
              <a:buFont typeface="Arial"/>
              <a:buNone/>
            </a:pPr>
            <a:r>
              <a:rPr lang="en-US" sz="2200" b="0" i="0" u="none" strike="noStrike" cap="none">
                <a:solidFill>
                  <a:schemeClr val="dk1"/>
                </a:solidFill>
                <a:latin typeface="Calibri"/>
                <a:ea typeface="Calibri"/>
                <a:cs typeface="Calibri"/>
                <a:sym typeface="Calibri"/>
              </a:rPr>
              <a:t>visit us at </a:t>
            </a:r>
            <a:r>
              <a:rPr lang="en-US" sz="2200" b="1" i="0" u="none" strike="noStrike" cap="none">
                <a:solidFill>
                  <a:schemeClr val="accent6"/>
                </a:solidFill>
                <a:latin typeface="Calibri"/>
                <a:ea typeface="Calibri"/>
                <a:cs typeface="Calibri"/>
                <a:sym typeface="Calibri"/>
              </a:rPr>
              <a:t>www.consciousglobalchange.org</a:t>
            </a:r>
          </a:p>
          <a:p>
            <a:pPr marL="0" marR="0" lvl="0" indent="0" algn="ctr" rtl="0">
              <a:lnSpc>
                <a:spcPct val="100000"/>
              </a:lnSpc>
              <a:spcBef>
                <a:spcPts val="500"/>
              </a:spcBef>
              <a:spcAft>
                <a:spcPts val="0"/>
              </a:spcAft>
              <a:buClr>
                <a:srgbClr val="F15941"/>
              </a:buClr>
              <a:buSzPct val="25000"/>
              <a:buFont typeface="Arial"/>
              <a:buNone/>
            </a:pPr>
            <a:r>
              <a:rPr lang="en-US" sz="2200" b="0" i="0" u="none" strike="noStrike" cap="none">
                <a:solidFill>
                  <a:schemeClr val="dk1"/>
                </a:solidFill>
                <a:latin typeface="Calibri"/>
                <a:ea typeface="Calibri"/>
                <a:cs typeface="Calibri"/>
                <a:sym typeface="Calibri"/>
              </a:rPr>
              <a:t>email us at </a:t>
            </a:r>
            <a:r>
              <a:rPr lang="en-US" sz="2200" b="1" i="0" u="none" strike="noStrike" cap="none">
                <a:solidFill>
                  <a:schemeClr val="accent6"/>
                </a:solidFill>
                <a:latin typeface="Calibri"/>
                <a:ea typeface="Calibri"/>
                <a:cs typeface="Calibri"/>
                <a:sym typeface="Calibri"/>
              </a:rPr>
              <a:t>info@consciousglobalchange.org</a:t>
            </a:r>
          </a:p>
          <a:p>
            <a:pPr marL="0" marR="0" lvl="0" indent="0" algn="ctr" rtl="0">
              <a:lnSpc>
                <a:spcPct val="100000"/>
              </a:lnSpc>
              <a:spcBef>
                <a:spcPts val="500"/>
              </a:spcBef>
              <a:spcAft>
                <a:spcPts val="0"/>
              </a:spcAft>
              <a:buClr>
                <a:srgbClr val="F15941"/>
              </a:buClr>
              <a:buSzPct val="25000"/>
              <a:buFont typeface="Arial"/>
              <a:buNone/>
            </a:pPr>
            <a:r>
              <a:rPr lang="en-US" sz="2200" b="0" i="0" u="none" strike="noStrike" cap="none">
                <a:solidFill>
                  <a:schemeClr val="dk1"/>
                </a:solidFill>
                <a:latin typeface="Calibri"/>
                <a:ea typeface="Calibri"/>
                <a:cs typeface="Calibri"/>
                <a:sym typeface="Calibri"/>
              </a:rPr>
              <a:t>tweet us </a:t>
            </a:r>
            <a:r>
              <a:rPr lang="en-US" sz="2200" b="1" i="0" u="none" strike="noStrike" cap="none">
                <a:solidFill>
                  <a:schemeClr val="accent6"/>
                </a:solidFill>
                <a:latin typeface="Calibri"/>
                <a:ea typeface="Calibri"/>
                <a:cs typeface="Calibri"/>
                <a:sym typeface="Calibri"/>
              </a:rPr>
              <a:t>@consciousglobal </a:t>
            </a:r>
            <a:r>
              <a:rPr lang="en-US" sz="2200" b="0" i="0" u="none" strike="noStrike" cap="none">
                <a:solidFill>
                  <a:schemeClr val="dk1"/>
                </a:solidFill>
                <a:latin typeface="Calibri"/>
                <a:ea typeface="Calibri"/>
                <a:cs typeface="Calibri"/>
                <a:sym typeface="Calibri"/>
              </a:rPr>
              <a:t>and follow us on </a:t>
            </a:r>
            <a:r>
              <a:rPr lang="en-US" sz="2200" b="1" i="0" u="none" strike="noStrike" cap="none">
                <a:solidFill>
                  <a:schemeClr val="accent6"/>
                </a:solidFill>
                <a:latin typeface="Calibri"/>
                <a:ea typeface="Calibri"/>
                <a:cs typeface="Calibri"/>
                <a:sym typeface="Calibri"/>
              </a:rPr>
              <a:t>facebook!</a:t>
            </a:r>
          </a:p>
          <a:p>
            <a:pPr marL="0" marR="0" lvl="0" indent="0" algn="ctr" rtl="0">
              <a:lnSpc>
                <a:spcPct val="100000"/>
              </a:lnSpc>
              <a:spcBef>
                <a:spcPts val="500"/>
              </a:spcBef>
              <a:buClr>
                <a:srgbClr val="F15941"/>
              </a:buClr>
              <a:buSzPct val="25000"/>
              <a:buFont typeface="Arial"/>
              <a:buNone/>
            </a:pPr>
            <a:endParaRPr sz="2200" b="1" i="0" u="none" strike="noStrike" cap="none">
              <a:solidFill>
                <a:srgbClr val="F1594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par>
                                <p:cTn id="8" presetID="10" presetClass="entr" presetSubtype="0" fill="hold" nodeType="with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1000"/>
                                        <p:tgtEl>
                                          <p:spTgt spid="4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5">
                                            <p:txEl>
                                              <p:pRg st="0" end="0"/>
                                            </p:txEl>
                                          </p:spTgt>
                                        </p:tgtEl>
                                        <p:attrNameLst>
                                          <p:attrName>style.visibility</p:attrName>
                                        </p:attrNameLst>
                                      </p:cBhvr>
                                      <p:to>
                                        <p:strVal val="visible"/>
                                      </p:to>
                                    </p:set>
                                    <p:animEffect transition="in" filter="fade">
                                      <p:cBhvr>
                                        <p:cTn id="15" dur="1000"/>
                                        <p:tgtEl>
                                          <p:spTgt spid="45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5">
                                            <p:txEl>
                                              <p:pRg st="1" end="1"/>
                                            </p:txEl>
                                          </p:spTgt>
                                        </p:tgtEl>
                                        <p:attrNameLst>
                                          <p:attrName>style.visibility</p:attrName>
                                        </p:attrNameLst>
                                      </p:cBhvr>
                                      <p:to>
                                        <p:strVal val="visible"/>
                                      </p:to>
                                    </p:set>
                                    <p:animEffect transition="in" filter="fade">
                                      <p:cBhvr>
                                        <p:cTn id="20" dur="1000"/>
                                        <p:tgtEl>
                                          <p:spTgt spid="4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5">
                                            <p:txEl>
                                              <p:pRg st="2" end="2"/>
                                            </p:txEl>
                                          </p:spTgt>
                                        </p:tgtEl>
                                        <p:attrNameLst>
                                          <p:attrName>style.visibility</p:attrName>
                                        </p:attrNameLst>
                                      </p:cBhvr>
                                      <p:to>
                                        <p:strVal val="visible"/>
                                      </p:to>
                                    </p:set>
                                    <p:animEffect transition="in" filter="fade">
                                      <p:cBhvr>
                                        <p:cTn id="25" dur="1000"/>
                                        <p:tgtEl>
                                          <p:spTgt spid="45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55">
                                            <p:txEl>
                                              <p:pRg st="3" end="3"/>
                                            </p:txEl>
                                          </p:spTgt>
                                        </p:tgtEl>
                                        <p:attrNameLst>
                                          <p:attrName>style.visibility</p:attrName>
                                        </p:attrNameLst>
                                      </p:cBhvr>
                                      <p:to>
                                        <p:strVal val="visible"/>
                                      </p:to>
                                    </p:set>
                                    <p:animEffect transition="in" filter="fade">
                                      <p:cBhvr>
                                        <p:cTn id="30" dur="1000"/>
                                        <p:tgtEl>
                                          <p:spTgt spid="4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838200" y="2142698"/>
            <a:ext cx="10515599" cy="410188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accent6"/>
              </a:buClr>
              <a:buSzPct val="25000"/>
              <a:buFont typeface="Arial"/>
              <a:buNone/>
            </a:pPr>
            <a:r>
              <a:rPr lang="en-US" sz="1800" b="1" i="0" u="none" strike="noStrike" cap="none" dirty="0">
                <a:solidFill>
                  <a:schemeClr val="dk1"/>
                </a:solidFill>
                <a:latin typeface="Calibri" panose="020F0502020204030204" pitchFamily="34" charset="0"/>
                <a:sym typeface="Calibri"/>
              </a:rPr>
              <a:t>What is GIS?</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1" u="none" strike="noStrike" cap="none" dirty="0">
                <a:solidFill>
                  <a:schemeClr val="dk1"/>
                </a:solidFill>
                <a:latin typeface="Calibri" panose="020F0502020204030204" pitchFamily="34" charset="0"/>
                <a:sym typeface="Calibri"/>
              </a:rPr>
              <a:t>Geographic Information Sciences (GIS) </a:t>
            </a:r>
            <a:r>
              <a:rPr lang="en-US" sz="1800" u="none" strike="noStrike" cap="none" dirty="0">
                <a:solidFill>
                  <a:schemeClr val="dk1"/>
                </a:solidFill>
                <a:latin typeface="Calibri" panose="020F0502020204030204" pitchFamily="34" charset="0"/>
                <a:sym typeface="Calibri"/>
              </a:rPr>
              <a:t>is a set of</a:t>
            </a:r>
            <a:r>
              <a:rPr lang="en-US" sz="1800" b="0" i="0" u="none" strike="noStrike" cap="none" dirty="0">
                <a:solidFill>
                  <a:schemeClr val="dk1"/>
                </a:solidFill>
                <a:latin typeface="Calibri" panose="020F0502020204030204" pitchFamily="34" charset="0"/>
                <a:sym typeface="Calibri"/>
              </a:rPr>
              <a:t> technologies that has the ability to incorporate geographical features with data, and display that information on maps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This method of data visualization makes for a much more digestible and interactive display of dat</a:t>
            </a:r>
            <a:r>
              <a:rPr lang="en-US" sz="1800" dirty="0">
                <a:latin typeface="Calibri" panose="020F0502020204030204" pitchFamily="34" charset="0"/>
              </a:rPr>
              <a:t>a that can be understood visually</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Maps show where issues, opportunities, socio-economic data, infrastructure (and many more topics) are physically located, enabling us to see patterns and relationships that would otherwise be difficult to </a:t>
            </a:r>
            <a:r>
              <a:rPr lang="en-US" sz="1800" dirty="0">
                <a:latin typeface="Calibri" panose="020F0502020204030204" pitchFamily="34" charset="0"/>
              </a:rPr>
              <a:t>see</a:t>
            </a:r>
            <a:endParaRPr lang="en-US" sz="1800" b="0" i="0" u="none" strike="noStrike" cap="none" dirty="0">
              <a:solidFill>
                <a:schemeClr val="dk1"/>
              </a:solidFill>
              <a:latin typeface="Calibri" panose="020F0502020204030204" pitchFamily="34" charset="0"/>
              <a:sym typeface="Calibri"/>
            </a:endParaRPr>
          </a:p>
          <a:p>
            <a:pPr indent="-228600" algn="just">
              <a:lnSpc>
                <a:spcPct val="100000"/>
              </a:lnSpc>
              <a:buClr>
                <a:schemeClr val="accent6"/>
              </a:buClr>
              <a:buFont typeface="Noto Sans Symbols"/>
              <a:buChar char="▪"/>
            </a:pPr>
            <a:r>
              <a:rPr lang="en-US" sz="1800" dirty="0">
                <a:latin typeface="Calibri" panose="020F0502020204030204" pitchFamily="34" charset="0"/>
              </a:rPr>
              <a:t>Based on the information that the map shows and the analysis of the data collected, the decision-makers (governments, NGOs, private companies, citizens, </a:t>
            </a:r>
            <a:r>
              <a:rPr lang="en-US" sz="1800" dirty="0" err="1">
                <a:latin typeface="Calibri" panose="020F0502020204030204" pitchFamily="34" charset="0"/>
              </a:rPr>
              <a:t>etc</a:t>
            </a:r>
            <a:r>
              <a:rPr lang="en-US" sz="1800" dirty="0">
                <a:latin typeface="Calibri" panose="020F0502020204030204" pitchFamily="34" charset="0"/>
              </a:rPr>
              <a:t>) can ask for and/or implement the necessary actions aimed at solving targeted problems to reach specific goals.</a:t>
            </a:r>
          </a:p>
          <a:p>
            <a:pPr marL="228600" marR="0" lvl="0" indent="-228600" algn="just" rtl="0">
              <a:lnSpc>
                <a:spcPct val="100000"/>
              </a:lnSpc>
              <a:spcBef>
                <a:spcPts val="1000"/>
              </a:spcBef>
              <a:spcAft>
                <a:spcPts val="0"/>
              </a:spcAft>
              <a:buClr>
                <a:schemeClr val="accent6"/>
              </a:buClr>
              <a:buSzPct val="100000"/>
              <a:buFont typeface="Noto Sans Symbols"/>
              <a:buChar char="▪"/>
            </a:pPr>
            <a:endParaRPr sz="1800" b="1" i="0" u="none" strike="noStrike" cap="none" dirty="0">
              <a:solidFill>
                <a:schemeClr val="dk1"/>
              </a:solidFill>
              <a:latin typeface="Calibri" panose="020F0502020204030204" pitchFamily="34" charset="0"/>
              <a:sym typeface="Calibri"/>
            </a:endParaRPr>
          </a:p>
        </p:txBody>
      </p:sp>
      <p:pic>
        <p:nvPicPr>
          <p:cNvPr id="115" name="Shape 115"/>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16" name="Shape 116"/>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7" name="Shape 117"/>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838200" y="1752600"/>
            <a:ext cx="10515599" cy="601648"/>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The table on the left shows the population of the US in 2015 by state, the same data is displayed on the map on the right.</a:t>
            </a:r>
            <a:endParaRPr lang="en-US" sz="16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0"/>
              </a:spcBef>
              <a:spcAft>
                <a:spcPts val="0"/>
              </a:spcAft>
              <a:buClr>
                <a:schemeClr val="accent6"/>
              </a:buClr>
              <a:buSzPct val="100000"/>
              <a:buFont typeface="Noto Sans Symbols"/>
              <a:buChar char="▪"/>
            </a:pPr>
            <a:endParaRPr lang="en-US" sz="16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600" b="0" i="0" u="none" strike="noStrike" cap="none" dirty="0">
              <a:solidFill>
                <a:schemeClr val="dk1"/>
              </a:solidFill>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600" b="0" i="0" u="none" strike="noStrike" cap="none" dirty="0">
              <a:solidFill>
                <a:schemeClr val="dk1"/>
              </a:solidFill>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accent6"/>
              </a:buClr>
              <a:buSzPct val="25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5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None/>
            </a:pPr>
            <a:endParaRPr sz="1500" b="0" i="0" u="none" strike="noStrike" cap="none" dirty="0">
              <a:solidFill>
                <a:schemeClr val="dk1"/>
              </a:solidFill>
              <a:latin typeface="Calibri"/>
              <a:ea typeface="Calibri"/>
              <a:cs typeface="Calibri"/>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It is clear that the map provides a better picture of where population is concentrated in the US. </a:t>
            </a:r>
          </a:p>
          <a:p>
            <a:pPr marL="228600" marR="0" lvl="0" indent="-228600" algn="just" rtl="0">
              <a:lnSpc>
                <a:spcPct val="100000"/>
              </a:lnSpc>
              <a:spcBef>
                <a:spcPts val="1000"/>
              </a:spcBef>
              <a:buClr>
                <a:schemeClr val="accent6"/>
              </a:buClr>
              <a:buSzPct val="100000"/>
              <a:buFont typeface="Noto Sans Symbols"/>
              <a:buNone/>
            </a:pPr>
            <a:endParaRPr sz="2000" b="0" i="0" u="none" strike="noStrike" cap="none" dirty="0">
              <a:solidFill>
                <a:schemeClr val="dk1"/>
              </a:solidFill>
              <a:latin typeface="Calibri"/>
              <a:ea typeface="Calibri"/>
              <a:cs typeface="Calibri"/>
              <a:sym typeface="Calibri"/>
            </a:endParaRPr>
          </a:p>
        </p:txBody>
      </p:sp>
      <p:pic>
        <p:nvPicPr>
          <p:cNvPr id="123" name="Shape 123"/>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24" name="Shape 124"/>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5" name="Shape 125"/>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26" name="Shape 126"/>
          <p:cNvPicPr preferRelativeResize="0"/>
          <p:nvPr/>
        </p:nvPicPr>
        <p:blipFill rotWithShape="1">
          <a:blip r:embed="rId4">
            <a:alphaModFix/>
          </a:blip>
          <a:srcRect/>
          <a:stretch/>
        </p:blipFill>
        <p:spPr>
          <a:xfrm>
            <a:off x="7014665" y="2837059"/>
            <a:ext cx="5177333" cy="3210618"/>
          </a:xfrm>
          <a:prstGeom prst="rect">
            <a:avLst/>
          </a:prstGeom>
          <a:noFill/>
          <a:ln>
            <a:noFill/>
          </a:ln>
        </p:spPr>
      </p:pic>
      <p:sp>
        <p:nvSpPr>
          <p:cNvPr id="130" name="Shape 130"/>
          <p:cNvSpPr txBox="1"/>
          <p:nvPr/>
        </p:nvSpPr>
        <p:spPr>
          <a:xfrm>
            <a:off x="9603331" y="5723987"/>
            <a:ext cx="2456481" cy="64737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dirty="0">
                <a:solidFill>
                  <a:schemeClr val="dk1"/>
                </a:solidFill>
                <a:latin typeface="Calibri"/>
                <a:ea typeface="Calibri"/>
                <a:cs typeface="Calibri"/>
                <a:sym typeface="Calibri"/>
              </a:rPr>
              <a:t>Source: Wikipedia</a:t>
            </a:r>
          </a:p>
          <a:p>
            <a:pPr marL="0" marR="0" lvl="0" indent="0" algn="r" rtl="0">
              <a:spcBef>
                <a:spcPts val="0"/>
              </a:spcBef>
              <a:buSzPct val="25000"/>
              <a:buNone/>
            </a:pPr>
            <a:r>
              <a:rPr lang="en-US" sz="1000" dirty="0">
                <a:solidFill>
                  <a:schemeClr val="dk1"/>
                </a:solidFill>
                <a:latin typeface="Calibri"/>
                <a:ea typeface="Calibri"/>
                <a:cs typeface="Calibri"/>
                <a:sym typeface="Calibri"/>
              </a:rPr>
              <a:t>https://en.wikipedia.org/wiki/List_of_U.S._states_and_territories_by_population</a:t>
            </a:r>
          </a:p>
        </p:txBody>
      </p:sp>
      <p:pic>
        <p:nvPicPr>
          <p:cNvPr id="1058" name="Picture 34" descr="http://www.clipular.com/c/5277755214397440.png?k=2SmbEKyrbvtcBys0HoQAlvz7S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354988"/>
            <a:ext cx="2072956" cy="385676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www.clipular.com/c/6584926631886848.png?k=XXCEkztnencGqLFPp-JSEEemhj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556" y="2354248"/>
            <a:ext cx="2078207" cy="386193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www.clipular.com/c/5996886821699584.png?k=BXZVL4-EYFyFniNUnMZfTA9URE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294" y="2337276"/>
            <a:ext cx="2080426" cy="3874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8"/>
                                        </p:tgtEl>
                                        <p:attrNameLst>
                                          <p:attrName>style.visibility</p:attrName>
                                        </p:attrNameLst>
                                      </p:cBhvr>
                                      <p:to>
                                        <p:strVal val="visible"/>
                                      </p:to>
                                    </p:set>
                                    <p:animEffect transition="in" filter="fade">
                                      <p:cBhvr>
                                        <p:cTn id="12" dur="500"/>
                                        <p:tgtEl>
                                          <p:spTgt spid="1058"/>
                                        </p:tgtEl>
                                      </p:cBhvr>
                                    </p:animEffect>
                                  </p:childTnLst>
                                </p:cTn>
                              </p:par>
                              <p:par>
                                <p:cTn id="13" presetID="10" presetClass="entr" presetSubtype="0" fill="hold" nodeType="withEffect">
                                  <p:stCondLst>
                                    <p:cond delay="0"/>
                                  </p:stCondLst>
                                  <p:childTnLst>
                                    <p:set>
                                      <p:cBhvr>
                                        <p:cTn id="14" dur="1" fill="hold">
                                          <p:stCondLst>
                                            <p:cond delay="0"/>
                                          </p:stCondLst>
                                        </p:cTn>
                                        <p:tgtEl>
                                          <p:spTgt spid="1060"/>
                                        </p:tgtEl>
                                        <p:attrNameLst>
                                          <p:attrName>style.visibility</p:attrName>
                                        </p:attrNameLst>
                                      </p:cBhvr>
                                      <p:to>
                                        <p:strVal val="visible"/>
                                      </p:to>
                                    </p:set>
                                    <p:animEffect transition="in" filter="fade">
                                      <p:cBhvr>
                                        <p:cTn id="15" dur="500"/>
                                        <p:tgtEl>
                                          <p:spTgt spid="1060"/>
                                        </p:tgtEl>
                                      </p:cBhvr>
                                    </p:animEffect>
                                  </p:childTnLst>
                                </p:cTn>
                              </p:par>
                              <p:par>
                                <p:cTn id="16" presetID="10" presetClass="entr" presetSubtype="0" fill="hold" nodeType="withEffect">
                                  <p:stCondLst>
                                    <p:cond delay="0"/>
                                  </p:stCondLst>
                                  <p:childTnLst>
                                    <p:set>
                                      <p:cBhvr>
                                        <p:cTn id="17" dur="1" fill="hold">
                                          <p:stCondLst>
                                            <p:cond delay="0"/>
                                          </p:stCondLst>
                                        </p:cTn>
                                        <p:tgtEl>
                                          <p:spTgt spid="1064"/>
                                        </p:tgtEl>
                                        <p:attrNameLst>
                                          <p:attrName>style.visibility</p:attrName>
                                        </p:attrNameLst>
                                      </p:cBhvr>
                                      <p:to>
                                        <p:strVal val="visible"/>
                                      </p:to>
                                    </p:set>
                                    <p:animEffect transition="in" filter="fade">
                                      <p:cBhvr>
                                        <p:cTn id="18" dur="500"/>
                                        <p:tgtEl>
                                          <p:spTgt spid="106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500"/>
                                        <p:tgtEl>
                                          <p:spTgt spid="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
                                            <p:txEl>
                                              <p:pRg st="11" end="11"/>
                                            </p:txEl>
                                          </p:spTgt>
                                        </p:tgtEl>
                                        <p:attrNameLst>
                                          <p:attrName>style.visibility</p:attrName>
                                        </p:attrNameLst>
                                      </p:cBhvr>
                                      <p:to>
                                        <p:strVal val="visible"/>
                                      </p:to>
                                    </p:set>
                                    <p:animEffect transition="in" filter="fade">
                                      <p:cBhvr>
                                        <p:cTn id="28" dur="1000"/>
                                        <p:tgtEl>
                                          <p:spTgt spid="1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838201" y="2019867"/>
            <a:ext cx="10515599" cy="4211068"/>
          </a:xfrm>
          <a:prstGeom prst="rect">
            <a:avLst/>
          </a:prstGeom>
          <a:noFill/>
          <a:ln>
            <a:noFill/>
          </a:ln>
        </p:spPr>
        <p:txBody>
          <a:bodyPr lIns="91425" tIns="45700" rIns="91425" bIns="45700" anchor="t" anchorCtr="0">
            <a:noAutofit/>
          </a:bodyPr>
          <a:lstStyle/>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GIS technology also allows us to store different types of data related to the same geographic features, in different layers.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dirty="0">
                <a:latin typeface="Calibri" panose="020F0502020204030204" pitchFamily="34" charset="0"/>
              </a:rPr>
              <a:t>These layers can include data from socio-economic data, to geographic data, to infrastructural data; and all can be overlain and compared in order to identify patterns and relationships that could not be seen in another medium</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dirty="0">
                <a:latin typeface="Calibri" panose="020F0502020204030204" pitchFamily="34" charset="0"/>
              </a:rPr>
              <a:t>B</a:t>
            </a:r>
            <a:r>
              <a:rPr lang="en-US" sz="1800" b="0" i="0" u="none" strike="noStrike" cap="none" dirty="0">
                <a:solidFill>
                  <a:schemeClr val="dk1"/>
                </a:solidFill>
                <a:latin typeface="Calibri" panose="020F0502020204030204" pitchFamily="34" charset="0"/>
                <a:sym typeface="Calibri"/>
              </a:rPr>
              <a:t>y combining these layers on one single map, the system permits a further analysis, e.g. if we map the population density in a state and then overlap the road features, we can asses a road network’s convenience and efficiency in order to create a better system.</a:t>
            </a:r>
          </a:p>
          <a:p>
            <a:pPr indent="-228600" algn="just">
              <a:lnSpc>
                <a:spcPct val="100000"/>
              </a:lnSpc>
              <a:buClr>
                <a:schemeClr val="accent6"/>
              </a:buClr>
              <a:buFont typeface="Noto Sans Symbols"/>
              <a:buChar char="▪"/>
            </a:pPr>
            <a:r>
              <a:rPr lang="en-US" sz="1800" dirty="0">
                <a:latin typeface="Calibri" panose="020F0502020204030204" pitchFamily="34" charset="0"/>
              </a:rPr>
              <a:t>By analyzing the resulting patterns we can </a:t>
            </a:r>
            <a:r>
              <a:rPr lang="en-US" sz="1800" dirty="0">
                <a:solidFill>
                  <a:schemeClr val="tx1"/>
                </a:solidFill>
                <a:latin typeface="Calibri" panose="020F0502020204030204" pitchFamily="34" charset="0"/>
              </a:rPr>
              <a:t>discern</a:t>
            </a:r>
            <a:r>
              <a:rPr lang="en-US" sz="1800" dirty="0">
                <a:solidFill>
                  <a:srgbClr val="FF0000"/>
                </a:solidFill>
                <a:latin typeface="Calibri" panose="020F0502020204030204" pitchFamily="34" charset="0"/>
              </a:rPr>
              <a:t> </a:t>
            </a:r>
            <a:r>
              <a:rPr lang="en-US" sz="1800" dirty="0">
                <a:latin typeface="Calibri" panose="020F0502020204030204" pitchFamily="34" charset="0"/>
              </a:rPr>
              <a:t>the reasons behind these issues and give recommendations to solve them more effectively</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Here is where Geodesign comes in</a:t>
            </a:r>
          </a:p>
          <a:p>
            <a:pPr marL="228600" marR="0" lvl="0" indent="-228600" algn="just" rtl="0">
              <a:lnSpc>
                <a:spcPct val="100000"/>
              </a:lnSpc>
              <a:spcBef>
                <a:spcPts val="1000"/>
              </a:spcBef>
              <a:spcAft>
                <a:spcPts val="0"/>
              </a:spcAft>
              <a:buClr>
                <a:schemeClr val="accent6"/>
              </a:buClr>
              <a:buSzPct val="100000"/>
              <a:buFont typeface="Noto Sans Symbols"/>
              <a:buNone/>
            </a:pPr>
            <a:endParaRPr sz="1800" b="0" i="0" u="none" strike="noStrike" cap="none" dirty="0">
              <a:solidFill>
                <a:schemeClr val="dk1"/>
              </a:solidFill>
              <a:latin typeface="Calibri" panose="020F0502020204030204" pitchFamily="34" charset="0"/>
              <a:sym typeface="Calibri"/>
            </a:endParaRPr>
          </a:p>
          <a:p>
            <a:pPr marL="0" marR="0" lvl="0" indent="0" algn="just" rtl="0">
              <a:lnSpc>
                <a:spcPct val="100000"/>
              </a:lnSpc>
              <a:spcBef>
                <a:spcPts val="1000"/>
              </a:spcBef>
              <a:buClr>
                <a:schemeClr val="accent6"/>
              </a:buClr>
              <a:buSzPct val="25000"/>
              <a:buFont typeface="Arial"/>
              <a:buNone/>
            </a:pPr>
            <a:endParaRPr sz="2000" b="0" i="0" u="none" strike="noStrike" cap="none" dirty="0">
              <a:solidFill>
                <a:schemeClr val="dk1"/>
              </a:solidFill>
              <a:latin typeface="Calibri"/>
              <a:ea typeface="Calibri"/>
              <a:cs typeface="Calibri"/>
              <a:sym typeface="Calibri"/>
            </a:endParaRPr>
          </a:p>
        </p:txBody>
      </p:sp>
      <p:pic>
        <p:nvPicPr>
          <p:cNvPr id="136" name="Shape 136"/>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37" name="Shape 137"/>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8" name="Shape 138"/>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838201" y="1752600"/>
            <a:ext cx="10515599" cy="456111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accent6"/>
              </a:buClr>
              <a:buSzPct val="25000"/>
              <a:buFont typeface="Arial"/>
              <a:buNone/>
            </a:pPr>
            <a:r>
              <a:rPr lang="en-US" sz="1800" b="1" i="0" u="none" strike="noStrike" cap="none" dirty="0">
                <a:solidFill>
                  <a:schemeClr val="dk1"/>
                </a:solidFill>
                <a:latin typeface="Calibri" panose="020F0502020204030204" pitchFamily="34" charset="0"/>
                <a:sym typeface="Calibri"/>
              </a:rPr>
              <a:t>What is </a:t>
            </a:r>
            <a:r>
              <a:rPr lang="en-US" sz="1800" b="1" i="0" u="none" strike="noStrike" cap="none" dirty="0" err="1">
                <a:solidFill>
                  <a:schemeClr val="dk1"/>
                </a:solidFill>
                <a:latin typeface="Calibri" panose="020F0502020204030204" pitchFamily="34" charset="0"/>
                <a:sym typeface="Calibri"/>
              </a:rPr>
              <a:t>GeoDesign</a:t>
            </a:r>
            <a:r>
              <a:rPr lang="en-US" sz="1800" b="1" i="0" u="none" strike="noStrike" cap="none" dirty="0">
                <a:solidFill>
                  <a:schemeClr val="dk1"/>
                </a:solidFill>
                <a:latin typeface="Calibri" panose="020F0502020204030204" pitchFamily="34" charset="0"/>
                <a:sym typeface="Calibri"/>
              </a:rPr>
              <a:t>?</a:t>
            </a:r>
          </a:p>
          <a:p>
            <a:pPr lvl="0" indent="-228600" algn="just">
              <a:lnSpc>
                <a:spcPct val="100000"/>
              </a:lnSpc>
              <a:buClr>
                <a:schemeClr val="accent6"/>
              </a:buClr>
              <a:buFont typeface="Noto Sans Symbols"/>
              <a:buChar char="▪"/>
            </a:pPr>
            <a:r>
              <a:rPr lang="en-US" sz="1800" b="1" u="none" strike="noStrike" cap="none" dirty="0">
                <a:solidFill>
                  <a:schemeClr val="dk1"/>
                </a:solidFill>
                <a:latin typeface="Calibri" panose="020F0502020204030204" pitchFamily="34" charset="0"/>
                <a:sym typeface="Calibri"/>
              </a:rPr>
              <a:t>Geodesign</a:t>
            </a:r>
            <a:r>
              <a:rPr lang="en-US" sz="1800" b="1" i="1" u="none" strike="noStrike" cap="none" dirty="0">
                <a:solidFill>
                  <a:schemeClr val="dk1"/>
                </a:solidFill>
                <a:latin typeface="Calibri" panose="020F0502020204030204" pitchFamily="34" charset="0"/>
                <a:sym typeface="Calibri"/>
              </a:rPr>
              <a:t> </a:t>
            </a:r>
            <a:r>
              <a:rPr lang="en-US" sz="1800" u="none" strike="noStrike" cap="none" dirty="0">
                <a:solidFill>
                  <a:schemeClr val="dk1"/>
                </a:solidFill>
                <a:latin typeface="Calibri" panose="020F0502020204030204" pitchFamily="34" charset="0"/>
                <a:sym typeface="Calibri"/>
              </a:rPr>
              <a:t>is a method </a:t>
            </a:r>
            <a:r>
              <a:rPr lang="en-US" sz="1800" b="0" i="0" u="none" strike="noStrike" cap="none" dirty="0">
                <a:solidFill>
                  <a:schemeClr val="dk1"/>
                </a:solidFill>
                <a:latin typeface="Calibri" panose="020F0502020204030204" pitchFamily="34" charset="0"/>
                <a:sym typeface="Calibri"/>
              </a:rPr>
              <a:t>which has four components: </a:t>
            </a:r>
            <a:r>
              <a:rPr lang="en-US" sz="1800" b="0" i="1" u="none" strike="noStrike" cap="none" dirty="0">
                <a:solidFill>
                  <a:schemeClr val="dk1"/>
                </a:solidFill>
                <a:latin typeface="Calibri" panose="020F0502020204030204" pitchFamily="34" charset="0"/>
                <a:sym typeface="Calibri"/>
              </a:rPr>
              <a:t>Information Technologies (GIS and others); Design Professionals (planners, architects, </a:t>
            </a:r>
            <a:r>
              <a:rPr lang="en-US" sz="1800" b="0" i="1" u="none" strike="noStrike" cap="none" dirty="0" err="1">
                <a:solidFill>
                  <a:schemeClr val="dk1"/>
                </a:solidFill>
                <a:latin typeface="Calibri" panose="020F0502020204030204" pitchFamily="34" charset="0"/>
                <a:sym typeface="Calibri"/>
              </a:rPr>
              <a:t>etc</a:t>
            </a:r>
            <a:r>
              <a:rPr lang="en-US" sz="1800" b="0" i="1" u="none" strike="noStrike" cap="none" dirty="0">
                <a:solidFill>
                  <a:schemeClr val="dk1"/>
                </a:solidFill>
                <a:latin typeface="Calibri" panose="020F0502020204030204" pitchFamily="34" charset="0"/>
                <a:sym typeface="Calibri"/>
              </a:rPr>
              <a:t>)</a:t>
            </a:r>
            <a:r>
              <a:rPr lang="en-US" sz="1800" b="0" i="0" u="none" strike="noStrike" cap="none" dirty="0">
                <a:solidFill>
                  <a:schemeClr val="dk1"/>
                </a:solidFill>
                <a:latin typeface="Calibri" panose="020F0502020204030204" pitchFamily="34" charset="0"/>
                <a:sym typeface="Calibri"/>
              </a:rPr>
              <a:t>; </a:t>
            </a:r>
            <a:r>
              <a:rPr lang="en-US" sz="1800" i="1" dirty="0">
                <a:latin typeface="Calibri" panose="020F0502020204030204" pitchFamily="34" charset="0"/>
              </a:rPr>
              <a:t>Geographic Sciences (ecology, hydrology, </a:t>
            </a:r>
            <a:r>
              <a:rPr lang="en-US" sz="1800" i="1" dirty="0" err="1">
                <a:latin typeface="Calibri" panose="020F0502020204030204" pitchFamily="34" charset="0"/>
              </a:rPr>
              <a:t>etc</a:t>
            </a:r>
            <a:r>
              <a:rPr lang="en-US" sz="1800" i="1" dirty="0">
                <a:latin typeface="Calibri" panose="020F0502020204030204" pitchFamily="34" charset="0"/>
              </a:rPr>
              <a:t>); </a:t>
            </a:r>
            <a:r>
              <a:rPr lang="en-US" sz="1800" b="0" i="0" u="none" strike="noStrike" cap="none" dirty="0">
                <a:solidFill>
                  <a:schemeClr val="dk1"/>
                </a:solidFill>
                <a:latin typeface="Calibri" panose="020F0502020204030204" pitchFamily="34" charset="0"/>
                <a:sym typeface="Calibri"/>
              </a:rPr>
              <a:t>and the </a:t>
            </a:r>
            <a:r>
              <a:rPr lang="en-US" sz="1800" b="0" i="1" u="none" strike="noStrike" cap="none" dirty="0">
                <a:solidFill>
                  <a:schemeClr val="dk1"/>
                </a:solidFill>
                <a:latin typeface="Calibri" panose="020F0502020204030204" pitchFamily="34" charset="0"/>
                <a:sym typeface="Calibri"/>
              </a:rPr>
              <a:t>People of the Place (the citizens!)</a:t>
            </a:r>
            <a:r>
              <a:rPr lang="en-US" sz="1800" b="0" i="0" u="none" strike="noStrike" cap="none" dirty="0">
                <a:solidFill>
                  <a:schemeClr val="dk1"/>
                </a:solidFill>
                <a:latin typeface="Calibri" panose="020F0502020204030204" pitchFamily="34" charset="0"/>
                <a:sym typeface="Calibri"/>
              </a:rPr>
              <a:t>. </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It is used to plan and design programs, cities and natural environments with the participation and collaboration of governments, citizens and everyone in between</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Given the last given example of a road network: After analyzing the relationship between the road network and the population density, we may realize that the larger cities in an area can be more efficiently </a:t>
            </a:r>
            <a:r>
              <a:rPr lang="en-US" sz="1800" dirty="0">
                <a:latin typeface="Calibri" panose="020F0502020204030204" pitchFamily="34" charset="0"/>
              </a:rPr>
              <a:t>linked by a better road network.</a:t>
            </a: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dirty="0">
                <a:latin typeface="Calibri" panose="020F0502020204030204" pitchFamily="34" charset="0"/>
              </a:rPr>
              <a:t>Every one of the components comes into play: GIS is used to collect on the ground conditions and data; planners, architects and engineers draw up plans; hydrologists and ecologists use their knowledge and input to improve it; and the whole time the citizenry is engaged with workshops, published data and maps and even some involvement in the collection of photos, data and ideas.</a:t>
            </a:r>
            <a:endParaRPr lang="en-US" sz="1800" b="0" i="0" u="none" strike="noStrike" cap="none" dirty="0">
              <a:solidFill>
                <a:schemeClr val="dk1"/>
              </a:solidFill>
              <a:latin typeface="Calibri" panose="020F0502020204030204" pitchFamily="34" charset="0"/>
              <a:sym typeface="Calibri"/>
            </a:endParaRPr>
          </a:p>
          <a:p>
            <a:pPr marL="228600" marR="0" lvl="0" indent="-228600" algn="just" rtl="0">
              <a:lnSpc>
                <a:spcPct val="100000"/>
              </a:lnSpc>
              <a:spcBef>
                <a:spcPts val="1000"/>
              </a:spcBef>
              <a:spcAft>
                <a:spcPts val="0"/>
              </a:spcAft>
              <a:buClr>
                <a:schemeClr val="accent6"/>
              </a:buClr>
              <a:buSzPct val="100000"/>
              <a:buFont typeface="Noto Sans Symbols"/>
              <a:buChar char="▪"/>
            </a:pPr>
            <a:r>
              <a:rPr lang="en-US" sz="1800" b="0" i="0" u="none" strike="noStrike" cap="none" dirty="0">
                <a:solidFill>
                  <a:schemeClr val="dk1"/>
                </a:solidFill>
                <a:latin typeface="Calibri" panose="020F0502020204030204" pitchFamily="34" charset="0"/>
                <a:sym typeface="Calibri"/>
              </a:rPr>
              <a:t>This same approach will be utilized by</a:t>
            </a:r>
            <a:r>
              <a:rPr lang="en-US" sz="1800" b="0" i="0" u="none" strike="noStrike" cap="none" dirty="0">
                <a:solidFill>
                  <a:schemeClr val="tx1"/>
                </a:solidFill>
                <a:latin typeface="Calibri" panose="020F0502020204030204" pitchFamily="34" charset="0"/>
                <a:sym typeface="Calibri"/>
              </a:rPr>
              <a:t> the </a:t>
            </a:r>
            <a:r>
              <a:rPr lang="en-US" sz="1800" b="0" i="0" u="none" strike="noStrike" cap="none" dirty="0">
                <a:solidFill>
                  <a:schemeClr val="dk1"/>
                </a:solidFill>
                <a:latin typeface="Calibri" panose="020F0502020204030204" pitchFamily="34" charset="0"/>
                <a:sym typeface="Calibri"/>
              </a:rPr>
              <a:t>Millennium Earth Project to achieve the 2030 Agenda by displaying the data and working towards real world, inclusive solutions to the issues at hand</a:t>
            </a:r>
          </a:p>
          <a:p>
            <a:pPr marL="0" marR="0" lvl="0" indent="0" algn="just" rtl="0">
              <a:lnSpc>
                <a:spcPct val="100000"/>
              </a:lnSpc>
              <a:spcBef>
                <a:spcPts val="1000"/>
              </a:spcBef>
              <a:buClr>
                <a:schemeClr val="accent6"/>
              </a:buClr>
              <a:buSzPct val="25000"/>
              <a:buFont typeface="Arial"/>
              <a:buNone/>
            </a:pPr>
            <a:endParaRPr sz="2000" b="0" i="0" u="none" strike="noStrike" cap="none" dirty="0">
              <a:solidFill>
                <a:schemeClr val="dk1"/>
              </a:solidFill>
              <a:latin typeface="Calibri"/>
              <a:ea typeface="Calibri"/>
              <a:cs typeface="Calibri"/>
              <a:sym typeface="Calibri"/>
            </a:endParaRPr>
          </a:p>
        </p:txBody>
      </p:sp>
      <p:pic>
        <p:nvPicPr>
          <p:cNvPr id="144" name="Shape 144"/>
          <p:cNvPicPr preferRelativeResize="0"/>
          <p:nvPr/>
        </p:nvPicPr>
        <p:blipFill rotWithShape="1">
          <a:blip r:embed="rId3">
            <a:alphaModFix/>
          </a:blip>
          <a:srcRect/>
          <a:stretch/>
        </p:blipFill>
        <p:spPr>
          <a:xfrm>
            <a:off x="4705183" y="76655"/>
            <a:ext cx="2781632" cy="1802944"/>
          </a:xfrm>
          <a:prstGeom prst="rect">
            <a:avLst/>
          </a:prstGeom>
          <a:noFill/>
          <a:ln>
            <a:noFill/>
          </a:ln>
        </p:spPr>
      </p:pic>
      <p:sp>
        <p:nvSpPr>
          <p:cNvPr id="145" name="Shape 145"/>
          <p:cNvSpPr/>
          <p:nvPr/>
        </p:nvSpPr>
        <p:spPr>
          <a:xfrm rot="-5400000">
            <a:off x="1967146" y="-1490430"/>
            <a:ext cx="638177" cy="4571532"/>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46" name="Shape 146"/>
          <p:cNvSpPr/>
          <p:nvPr/>
        </p:nvSpPr>
        <p:spPr>
          <a:xfrm rot="-5400000">
            <a:off x="9605962" y="-1471615"/>
            <a:ext cx="638177" cy="4533899"/>
          </a:xfrm>
          <a:prstGeom prst="rect">
            <a:avLst/>
          </a:prstGeom>
          <a:solidFill>
            <a:schemeClr val="accent6"/>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10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10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10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10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1000"/>
                                        <p:tgtEl>
                                          <p:spTgt spid="1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12033" y="0"/>
            <a:ext cx="12204033" cy="2018975"/>
          </a:xfrm>
          <a:prstGeom prst="rect">
            <a:avLst/>
          </a:prstGeom>
          <a:solidFill>
            <a:srgbClr val="F1F1F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52" name="Shape 152"/>
          <p:cNvPicPr preferRelativeResize="0"/>
          <p:nvPr/>
        </p:nvPicPr>
        <p:blipFill rotWithShape="1">
          <a:blip r:embed="rId3">
            <a:alphaModFix/>
          </a:blip>
          <a:srcRect t="3768" r="1508" b="1472"/>
          <a:stretch/>
        </p:blipFill>
        <p:spPr>
          <a:xfrm>
            <a:off x="-12030" y="2018975"/>
            <a:ext cx="12209960" cy="2382427"/>
          </a:xfrm>
          <a:prstGeom prst="rect">
            <a:avLst/>
          </a:prstGeom>
          <a:noFill/>
          <a:ln>
            <a:noFill/>
          </a:ln>
        </p:spPr>
      </p:pic>
      <p:pic>
        <p:nvPicPr>
          <p:cNvPr id="153" name="Shape 153" descr="C:\Users\MagaliRegis\Documents\magali\HAITI\HIBISCUS\ConsciousGlobalChange\Graphics\ICGC LOGO.jpg"/>
          <p:cNvPicPr preferRelativeResize="0"/>
          <p:nvPr/>
        </p:nvPicPr>
        <p:blipFill rotWithShape="1">
          <a:blip r:embed="rId4">
            <a:alphaModFix/>
          </a:blip>
          <a:srcRect/>
          <a:stretch/>
        </p:blipFill>
        <p:spPr>
          <a:xfrm>
            <a:off x="4626812" y="4728412"/>
            <a:ext cx="2938376" cy="1645535"/>
          </a:xfrm>
          <a:prstGeom prst="rect">
            <a:avLst/>
          </a:prstGeom>
          <a:noFill/>
          <a:ln>
            <a:noFill/>
          </a:ln>
        </p:spPr>
      </p:pic>
      <p:sp>
        <p:nvSpPr>
          <p:cNvPr id="154" name="Shape 154"/>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1" i="0" u="none" strike="noStrike" cap="none" dirty="0">
                <a:solidFill>
                  <a:schemeClr val="dk1"/>
                </a:solidFill>
                <a:latin typeface="Calibri" panose="020F0502020204030204" pitchFamily="34" charset="0"/>
                <a:sym typeface="Calibri"/>
              </a:rPr>
              <a:t>THE PILOT</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11088</TotalTime>
  <Words>3694</Words>
  <Application>Microsoft Office PowerPoint</Application>
  <PresentationFormat>Widescreen</PresentationFormat>
  <Paragraphs>216</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vt:lpstr>
      <vt:lpstr>Noto Sans Symbols</vt:lpstr>
      <vt:lpstr>Office Theme</vt:lpstr>
      <vt:lpstr>a project by:</vt:lpstr>
      <vt:lpstr>INTRODUCTION</vt:lpstr>
      <vt:lpstr>PowerPoint Presentation</vt:lpstr>
      <vt:lpstr>PowerPoint Presentation</vt:lpstr>
      <vt:lpstr>PowerPoint Presentation</vt:lpstr>
      <vt:lpstr>PowerPoint Presentation</vt:lpstr>
      <vt:lpstr>PowerPoint Presentation</vt:lpstr>
      <vt:lpstr>PowerPoint Presentation</vt:lpstr>
      <vt:lpstr>THE PILOT</vt:lpstr>
      <vt:lpstr>PowerPoint Presentation</vt:lpstr>
      <vt:lpstr>Geographic Information Systems (GIS) what is it?</vt:lpstr>
      <vt:lpstr>Geographic Information Systems (GIS) what is it?</vt:lpstr>
      <vt:lpstr>CONDUCTING THE PILOT</vt:lpstr>
      <vt:lpstr>Geographic Information Systems (GIS) what is it?</vt:lpstr>
      <vt:lpstr>Geographic Information Systems (GIS) what is it?</vt:lpstr>
      <vt:lpstr>Geographic Information Systems (GIS) what is it?</vt:lpstr>
      <vt:lpstr>GOAL 1. TARGET 1.2 INDICATORS 1.2.1, 1.2.2 </vt:lpstr>
      <vt:lpstr>PowerPoint Presentation</vt:lpstr>
      <vt:lpstr>PowerPoint Presentation</vt:lpstr>
      <vt:lpstr> what is it?</vt:lpstr>
      <vt:lpstr> what is it?</vt:lpstr>
      <vt:lpstr>PowerPoint Presentation</vt:lpstr>
      <vt:lpstr>PowerPoint Presentation</vt:lpstr>
      <vt:lpstr>PowerPoint Presentation</vt:lpstr>
      <vt:lpstr>FURTHER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vt:lpstr>
      <vt:lpstr>PowerPoint Presentation</vt:lpstr>
      <vt:lpstr>PowerPoint Presentation</vt:lpstr>
      <vt:lpstr>RECOMMENDATIONS FOR WHAT CAN BE DONE TO REDUCE POVERTY IN QUEENS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project by:</dc:title>
  <dc:creator>Etta</dc:creator>
  <cp:lastModifiedBy>Greg LeMaire</cp:lastModifiedBy>
  <cp:revision>103</cp:revision>
  <dcterms:modified xsi:type="dcterms:W3CDTF">2016-11-03T16:36:14Z</dcterms:modified>
</cp:coreProperties>
</file>